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96" r:id="rId6"/>
    <p:sldId id="297" r:id="rId7"/>
    <p:sldId id="275" r:id="rId8"/>
    <p:sldId id="266" r:id="rId9"/>
    <p:sldId id="295" r:id="rId10"/>
    <p:sldId id="276" r:id="rId11"/>
    <p:sldId id="293" r:id="rId12"/>
    <p:sldId id="269" r:id="rId13"/>
    <p:sldId id="291" r:id="rId14"/>
    <p:sldId id="292" r:id="rId15"/>
    <p:sldId id="271" r:id="rId16"/>
    <p:sldId id="294" r:id="rId17"/>
    <p:sldId id="273" r:id="rId18"/>
    <p:sldId id="277" r:id="rId19"/>
    <p:sldId id="272" r:id="rId20"/>
    <p:sldId id="278" r:id="rId21"/>
  </p:sldIdLst>
  <p:sldSz cx="12192000" cy="6858000"/>
  <p:notesSz cx="6858000" cy="9144000"/>
  <p:embeddedFontLst>
    <p:embeddedFont>
      <p:font typeface="等线" panose="02010600030101010101" pitchFamily="2" charset="-122"/>
      <p:regular r:id="rId22"/>
      <p:bold r:id="rId23"/>
    </p:embeddedFont>
    <p:embeddedFont>
      <p:font typeface="等线 Light" panose="02010600030101010101" pitchFamily="2" charset="-122"/>
      <p:regular r:id="rId24"/>
    </p:embeddedFont>
    <p:embeddedFont>
      <p:font typeface="微软雅黑" panose="020B0503020204020204" pitchFamily="34" charset="-122"/>
      <p:regular r:id="rId25"/>
      <p:bold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Franklin Gothic Medium" panose="020B0603020102020204" pitchFamily="34" charset="0"/>
      <p:regular r:id="rId29"/>
      <p:italic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931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555"/>
    <a:srgbClr val="717171"/>
    <a:srgbClr val="F9E86C"/>
    <a:srgbClr val="F6B644"/>
    <a:srgbClr val="F8C05A"/>
    <a:srgbClr val="F7C15F"/>
    <a:srgbClr val="F6B645"/>
    <a:srgbClr val="F8E456"/>
    <a:srgbClr val="D7C752"/>
    <a:srgbClr val="F6E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1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53" y="58"/>
      </p:cViewPr>
      <p:guideLst>
        <p:guide orient="horz" pos="2931"/>
        <p:guide pos="576"/>
        <p:guide pos="710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268884-D723-4F8D-8BA5-15C0BA9AB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84B2C2D-5DC4-4C51-8227-2DB76925D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C15B2D-2D7F-423C-8C8F-55266AD97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1D5C7-34F4-494A-AF49-A3517314859E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0E1B99-3B98-4A78-B990-0A2F32D7E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1B553B-AE23-4C64-B3F3-F9860728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1910-FB98-42B7-A0BC-807C4F7DA4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42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A9267-295B-4BC4-BCD5-DDDAFECD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17727A-FD77-47E0-B9E1-46FE00753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D2A44-8A26-436E-B81E-91CF1DD7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1D5C7-34F4-494A-AF49-A3517314859E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1517FC-D18F-4F02-BDAB-B324C4BF9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4D1DAC-0E55-4A98-9430-054B8F01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1910-FB98-42B7-A0BC-807C4F7DA4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613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B02F39D-9281-40DB-A1D3-B5E51B194D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343F09-72D2-4347-9742-181B5F6D8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50CE45-E6AC-4487-8180-006E97F6B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1D5C7-34F4-494A-AF49-A3517314859E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A17945-38B3-4F7D-B446-2E23A6FDB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266F54-D289-4F25-911B-A2E3931BD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1910-FB98-42B7-A0BC-807C4F7DA4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595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A768-7290-4408-9E96-8D1AF83A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A56C7E-1CB9-4BF4-A710-2E6F80F50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517060-A6F8-4FB5-BABB-F42D122F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1D5C7-34F4-494A-AF49-A3517314859E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86BC2-8361-444E-9012-C42D11CF1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A53CBB-7C8B-4DB2-8FD5-5A547F521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1910-FB98-42B7-A0BC-807C4F7DA4E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DAD611-6FFA-4B18-A40F-8D6D6FA48C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09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C045F-2A24-4336-85E8-DD4ADFECD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65CA61-32F6-4CA9-8885-600D36BF5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306532-FE40-4E97-9AC3-40A332EC7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1D5C7-34F4-494A-AF49-A3517314859E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C5435F-DC39-40E9-A578-338C4D9DC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A91583-F8EA-4509-820A-18ECA5D54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1910-FB98-42B7-A0BC-807C4F7DA4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925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7A851-4A82-4F9E-B2E2-D2F8DEE6C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58F73-461E-4D0C-B8D3-2A4F78EAE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C45A98-7B2C-4D7F-911C-666F1EC89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C81B00-BBAF-42ED-8859-E7BB3B03D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1D5C7-34F4-494A-AF49-A3517314859E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F2D8C0-5024-45B2-90CD-C716701C1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862D8A-9DDB-461E-8943-F04BA8ED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1910-FB98-42B7-A0BC-807C4F7DA4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54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23134-B5E3-4538-8467-436782481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A06364-1D21-438F-A3B6-1E4774929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A992ED-7A44-49C6-805A-33BEB0BC0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5E8FEC-5C10-4656-AB83-10F710461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44EF9D0-14FF-4475-A0D8-758FA91DE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8A24239-A857-40AB-BC3E-3CE28A425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1D5C7-34F4-494A-AF49-A3517314859E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DA5F6D3-7605-4630-9248-25DE53EE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505649D-804B-4821-B997-8D740E45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1910-FB98-42B7-A0BC-807C4F7DA4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911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7B11BB-A63B-4B93-9866-6A4B09248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03C864-0536-490A-BD8E-0239E584C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1D5C7-34F4-494A-AF49-A3517314859E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98AF46-861A-44C3-B142-756FFDE6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EBB2E2-A154-4DAD-9891-B52DA563B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1910-FB98-42B7-A0BC-807C4F7DA4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2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75A46E4-FCE2-4150-A239-4D592DEE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1D5C7-34F4-494A-AF49-A3517314859E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8F9222B-F410-4F22-B920-214B7A4E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FBD49B-3AE1-4EFB-BA7C-6A7B1CDE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1910-FB98-42B7-A0BC-807C4F7DA4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92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CBF12-C344-4876-BD85-499057522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1EC3B-36A4-4A79-A935-17231DB1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E0C22C-E39B-42F1-B3EE-2E59634A7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83FBE9-8494-47CE-8609-9F03B9529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1D5C7-34F4-494A-AF49-A3517314859E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8DF739-0D4B-4F4E-AF8C-1100535EC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CBDE63-511C-4F6D-AC74-79EA66F8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1910-FB98-42B7-A0BC-807C4F7DA4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37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86A838-9C90-4D09-8230-EB569C4BE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D109E7-0991-4660-A723-22DB89A02D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83EE24-726A-4A53-A359-8D5848458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22AB9B-AEAE-4CAB-A024-A1F6F234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1D5C7-34F4-494A-AF49-A3517314859E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F447A2-8358-4CCD-BC49-82B5D8001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CDD51B-CBCB-4316-B7F1-308E52381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1910-FB98-42B7-A0BC-807C4F7DA4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650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9A58F8C-72FD-427B-A105-3059BB37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B46F0B-4ED2-41BE-ACD2-4B7A5A321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34E7AF-D1B7-43B6-8A9A-629F87B19F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1D5C7-34F4-494A-AF49-A3517314859E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A89DE7-13EB-492F-8B90-7917B51ED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FFB088-A4EC-428B-BEB5-09B0A6BCD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A1910-FB98-42B7-A0BC-807C4F7DA4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30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6" userDrawn="1">
          <p15:clr>
            <a:srgbClr val="F26B43"/>
          </p15:clr>
        </p15:guide>
        <p15:guide id="2" orient="horz" pos="4016" userDrawn="1">
          <p15:clr>
            <a:srgbClr val="F26B43"/>
          </p15:clr>
        </p15:guide>
        <p15:guide id="3" pos="576" userDrawn="1">
          <p15:clr>
            <a:srgbClr val="F26B43"/>
          </p15:clr>
        </p15:guide>
        <p15:guide id="4" pos="7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hyperlink" Target="https://vin1003.github.io/APP_bookkeeping_prd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7EC596-E68B-44FC-9B3E-5B2FC5068E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: 空心 4">
            <a:extLst>
              <a:ext uri="{FF2B5EF4-FFF2-40B4-BE49-F238E27FC236}">
                <a16:creationId xmlns:a16="http://schemas.microsoft.com/office/drawing/2014/main" id="{7E775714-AE20-4583-84C2-8AD7B79383BE}"/>
              </a:ext>
            </a:extLst>
          </p:cNvPr>
          <p:cNvSpPr/>
          <p:nvPr/>
        </p:nvSpPr>
        <p:spPr>
          <a:xfrm>
            <a:off x="1190486" y="5089386"/>
            <a:ext cx="231914" cy="231914"/>
          </a:xfrm>
          <a:prstGeom prst="donut">
            <a:avLst>
              <a:gd name="adj" fmla="val 144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71F797E-CC0D-4F4B-B8DF-030A259ABFC6}"/>
              </a:ext>
            </a:extLst>
          </p:cNvPr>
          <p:cNvCxnSpPr/>
          <p:nvPr/>
        </p:nvCxnSpPr>
        <p:spPr>
          <a:xfrm flipV="1">
            <a:off x="1306443" y="5321300"/>
            <a:ext cx="0" cy="15367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525A0F0-7321-4CFA-86D3-2EAA9A3BBF03}"/>
              </a:ext>
            </a:extLst>
          </p:cNvPr>
          <p:cNvCxnSpPr/>
          <p:nvPr/>
        </p:nvCxnSpPr>
        <p:spPr>
          <a:xfrm flipV="1">
            <a:off x="1306443" y="3552686"/>
            <a:ext cx="0" cy="15367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: 空心 8">
            <a:extLst>
              <a:ext uri="{FF2B5EF4-FFF2-40B4-BE49-F238E27FC236}">
                <a16:creationId xmlns:a16="http://schemas.microsoft.com/office/drawing/2014/main" id="{3DB2B6F3-55D3-4B87-96B3-CCACA015EB8E}"/>
              </a:ext>
            </a:extLst>
          </p:cNvPr>
          <p:cNvSpPr/>
          <p:nvPr/>
        </p:nvSpPr>
        <p:spPr>
          <a:xfrm>
            <a:off x="1104622" y="3148905"/>
            <a:ext cx="403642" cy="403642"/>
          </a:xfrm>
          <a:prstGeom prst="donut">
            <a:avLst>
              <a:gd name="adj" fmla="val 14487"/>
            </a:avLst>
          </a:prstGeom>
          <a:solidFill>
            <a:srgbClr val="F9E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799F2D-4539-4543-B833-18D3AB26F9B9}"/>
              </a:ext>
            </a:extLst>
          </p:cNvPr>
          <p:cNvCxnSpPr>
            <a:cxnSpLocks/>
          </p:cNvCxnSpPr>
          <p:nvPr/>
        </p:nvCxnSpPr>
        <p:spPr>
          <a:xfrm flipV="1">
            <a:off x="1306443" y="2061029"/>
            <a:ext cx="0" cy="10878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: 空心 11">
            <a:extLst>
              <a:ext uri="{FF2B5EF4-FFF2-40B4-BE49-F238E27FC236}">
                <a16:creationId xmlns:a16="http://schemas.microsoft.com/office/drawing/2014/main" id="{5FE5D03B-16B2-4993-9262-9BEEC147C8F2}"/>
              </a:ext>
            </a:extLst>
          </p:cNvPr>
          <p:cNvSpPr/>
          <p:nvPr/>
        </p:nvSpPr>
        <p:spPr>
          <a:xfrm>
            <a:off x="1207954" y="1864051"/>
            <a:ext cx="196978" cy="196978"/>
          </a:xfrm>
          <a:prstGeom prst="donut">
            <a:avLst>
              <a:gd name="adj" fmla="val 144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2158FE1-833E-44C1-8991-1D6617B42093}"/>
              </a:ext>
            </a:extLst>
          </p:cNvPr>
          <p:cNvCxnSpPr>
            <a:cxnSpLocks/>
          </p:cNvCxnSpPr>
          <p:nvPr/>
        </p:nvCxnSpPr>
        <p:spPr>
          <a:xfrm flipV="1">
            <a:off x="1306443" y="0"/>
            <a:ext cx="0" cy="186405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CF1D2F-FB20-492E-BF0D-780D03EB908E}"/>
              </a:ext>
            </a:extLst>
          </p:cNvPr>
          <p:cNvSpPr txBox="1"/>
          <p:nvPr/>
        </p:nvSpPr>
        <p:spPr>
          <a:xfrm>
            <a:off x="2541816" y="2416516"/>
            <a:ext cx="8847086" cy="771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zh-CN" altLang="en-US" sz="6000" spc="300" dirty="0">
                <a:gradFill>
                  <a:gsLst>
                    <a:gs pos="51000">
                      <a:srgbClr val="F9E86C">
                        <a:lumMod val="100000"/>
                      </a:srgbClr>
                    </a:gs>
                    <a:gs pos="100000">
                      <a:srgbClr val="F6B644">
                        <a:alpha val="80000"/>
                      </a:srgbClr>
                    </a:gs>
                  </a:gsLst>
                  <a:lin ang="2700000" scaled="1"/>
                </a:gradFill>
                <a:effectLst>
                  <a:outerShdw dist="76200" dir="10800000" sx="101000" sy="101000" algn="r" rotWithShape="0">
                    <a:prstClr val="black">
                      <a:alpha val="13000"/>
                    </a:prstClr>
                  </a:outerShdw>
                </a:effectLst>
                <a:latin typeface="Franklin Gothic Medium" panose="020B0603020102020204" pitchFamily="34" charset="0"/>
                <a:ea typeface="Kozuka Gothic Pr6N B" panose="020B0800000000000000" pitchFamily="34" charset="-128"/>
              </a:rPr>
              <a:t>小账本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9A4F5C-8D5B-4A5C-99DE-F3756BF55F13}"/>
              </a:ext>
            </a:extLst>
          </p:cNvPr>
          <p:cNvSpPr txBox="1"/>
          <p:nvPr/>
        </p:nvSpPr>
        <p:spPr>
          <a:xfrm>
            <a:off x="4036470" y="3795153"/>
            <a:ext cx="7286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i="1" dirty="0">
                <a:solidFill>
                  <a:schemeClr val="bg1"/>
                </a:solidFill>
                <a:latin typeface="Calibri Light" panose="020F0302020204030204" pitchFamily="34" charset="0"/>
              </a:rPr>
              <a:t>专属的智能记账</a:t>
            </a:r>
            <a:r>
              <a:rPr lang="en-US" altLang="zh-CN" sz="2000" i="1" dirty="0">
                <a:solidFill>
                  <a:schemeClr val="bg1"/>
                </a:solidFill>
                <a:latin typeface="Calibri Light" panose="020F0302020204030204" pitchFamily="34" charset="0"/>
              </a:rPr>
              <a:t>APP</a:t>
            </a:r>
            <a:r>
              <a:rPr lang="zh-CN" altLang="en-US" sz="2000" i="1" dirty="0">
                <a:solidFill>
                  <a:schemeClr val="bg1"/>
                </a:solidFill>
                <a:latin typeface="Calibri Light" panose="020F0302020204030204" pitchFamily="34" charset="0"/>
              </a:rPr>
              <a:t>，用一个小账本，满足你周游列国的梦想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1FCCDA8-F42A-48F8-A5E1-E5ED238BC38B}"/>
              </a:ext>
            </a:extLst>
          </p:cNvPr>
          <p:cNvSpPr txBox="1"/>
          <p:nvPr/>
        </p:nvSpPr>
        <p:spPr>
          <a:xfrm>
            <a:off x="9548394" y="4426609"/>
            <a:ext cx="177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2020.01.09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Kozuka Gothic Pr6N B" panose="020B0800000000000000" pitchFamily="34" charset="-128"/>
              <a:ea typeface="Kozuka Gothic Pr6N B" panose="020B0800000000000000" pitchFamily="34" charset="-128"/>
            </a:endParaRPr>
          </a:p>
        </p:txBody>
      </p:sp>
      <p:pic>
        <p:nvPicPr>
          <p:cNvPr id="2" name="01">
            <a:hlinkClick r:id="" action="ppaction://media"/>
            <a:extLst>
              <a:ext uri="{FF2B5EF4-FFF2-40B4-BE49-F238E27FC236}">
                <a16:creationId xmlns:a16="http://schemas.microsoft.com/office/drawing/2014/main" id="{273695F3-B2BB-462E-8156-3DC72022B3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78960" y="58459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93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76"/>
    </mc:Choice>
    <mc:Fallback>
      <p:transition spd="slow" advTm="12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12576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560403D-23AB-43FF-AAF7-51B9401F8B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13F2A5F-3384-4410-89B1-53ED9229801E}"/>
              </a:ext>
            </a:extLst>
          </p:cNvPr>
          <p:cNvGrpSpPr/>
          <p:nvPr/>
        </p:nvGrpSpPr>
        <p:grpSpPr>
          <a:xfrm>
            <a:off x="2161913" y="2591001"/>
            <a:ext cx="3395952" cy="1665002"/>
            <a:chOff x="1857114" y="2591001"/>
            <a:chExt cx="3395952" cy="1665002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58B7239-915E-4825-8B78-7B8B5D102AAF}"/>
                </a:ext>
              </a:extLst>
            </p:cNvPr>
            <p:cNvGrpSpPr/>
            <p:nvPr/>
          </p:nvGrpSpPr>
          <p:grpSpPr>
            <a:xfrm>
              <a:off x="1857114" y="3352492"/>
              <a:ext cx="2931886" cy="903511"/>
              <a:chOff x="1857114" y="3352492"/>
              <a:chExt cx="2931886" cy="903511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CFB38AD-5DB1-4D5E-8F7D-B5D96DB6F53B}"/>
                  </a:ext>
                </a:extLst>
              </p:cNvPr>
              <p:cNvSpPr txBox="1"/>
              <p:nvPr/>
            </p:nvSpPr>
            <p:spPr>
              <a:xfrm>
                <a:off x="1857114" y="3352492"/>
                <a:ext cx="25444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</a:rPr>
                  <a:t>原型</a:t>
                </a: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F3E4E70-0925-4132-BA51-D3D7741FCF91}"/>
                  </a:ext>
                </a:extLst>
              </p:cNvPr>
              <p:cNvSpPr txBox="1"/>
              <p:nvPr/>
            </p:nvSpPr>
            <p:spPr>
              <a:xfrm>
                <a:off x="1857114" y="3794338"/>
                <a:ext cx="29318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bg1"/>
                    </a:solidFill>
                  </a:rPr>
                  <a:t>原型文档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bg1"/>
                    </a:solidFill>
                  </a:rPr>
                  <a:t>口头操作说明</a:t>
                </a:r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38AFE51-97D8-4BA1-B470-8B54BA9A1F40}"/>
                </a:ext>
              </a:extLst>
            </p:cNvPr>
            <p:cNvSpPr txBox="1"/>
            <p:nvPr/>
          </p:nvSpPr>
          <p:spPr>
            <a:xfrm>
              <a:off x="1857114" y="2591001"/>
              <a:ext cx="33959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PART 03</a:t>
              </a:r>
              <a:endParaRPr lang="zh-CN" altLang="en-US" sz="36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A5E68DF-56B8-484C-B253-8E95064B8129}"/>
              </a:ext>
            </a:extLst>
          </p:cNvPr>
          <p:cNvGrpSpPr/>
          <p:nvPr/>
        </p:nvGrpSpPr>
        <p:grpSpPr>
          <a:xfrm>
            <a:off x="1104622" y="0"/>
            <a:ext cx="403642" cy="6858000"/>
            <a:chOff x="1104622" y="0"/>
            <a:chExt cx="403642" cy="6858000"/>
          </a:xfrm>
        </p:grpSpPr>
        <p:sp>
          <p:nvSpPr>
            <p:cNvPr id="11" name="圆: 空心 10">
              <a:extLst>
                <a:ext uri="{FF2B5EF4-FFF2-40B4-BE49-F238E27FC236}">
                  <a16:creationId xmlns:a16="http://schemas.microsoft.com/office/drawing/2014/main" id="{C480864B-6AE4-4CBC-8B77-2A249CB13A85}"/>
                </a:ext>
              </a:extLst>
            </p:cNvPr>
            <p:cNvSpPr/>
            <p:nvPr/>
          </p:nvSpPr>
          <p:spPr>
            <a:xfrm>
              <a:off x="1190486" y="5089386"/>
              <a:ext cx="231914" cy="231914"/>
            </a:xfrm>
            <a:prstGeom prst="donut">
              <a:avLst>
                <a:gd name="adj" fmla="val 144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5A10C18-D86A-4878-8433-7B959F6B4ECA}"/>
                </a:ext>
              </a:extLst>
            </p:cNvPr>
            <p:cNvCxnSpPr/>
            <p:nvPr/>
          </p:nvCxnSpPr>
          <p:spPr>
            <a:xfrm flipV="1">
              <a:off x="1306443" y="5321300"/>
              <a:ext cx="0" cy="15367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5343942-3C43-4F05-B4F9-5822C5515615}"/>
                </a:ext>
              </a:extLst>
            </p:cNvPr>
            <p:cNvCxnSpPr/>
            <p:nvPr/>
          </p:nvCxnSpPr>
          <p:spPr>
            <a:xfrm flipV="1">
              <a:off x="1306443" y="3552686"/>
              <a:ext cx="0" cy="15367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圆: 空心 13">
              <a:extLst>
                <a:ext uri="{FF2B5EF4-FFF2-40B4-BE49-F238E27FC236}">
                  <a16:creationId xmlns:a16="http://schemas.microsoft.com/office/drawing/2014/main" id="{6F8F6489-358B-4DE1-AB62-73AA5224BD80}"/>
                </a:ext>
              </a:extLst>
            </p:cNvPr>
            <p:cNvSpPr/>
            <p:nvPr/>
          </p:nvSpPr>
          <p:spPr>
            <a:xfrm>
              <a:off x="1104622" y="3148905"/>
              <a:ext cx="403642" cy="403642"/>
            </a:xfrm>
            <a:prstGeom prst="donut">
              <a:avLst>
                <a:gd name="adj" fmla="val 14487"/>
              </a:avLst>
            </a:prstGeom>
            <a:solidFill>
              <a:srgbClr val="F9E8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962A5D7-1426-46F1-B55C-DB64B6B69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6443" y="2061029"/>
              <a:ext cx="0" cy="108787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圆: 空心 15">
              <a:extLst>
                <a:ext uri="{FF2B5EF4-FFF2-40B4-BE49-F238E27FC236}">
                  <a16:creationId xmlns:a16="http://schemas.microsoft.com/office/drawing/2014/main" id="{64AF0B6A-A889-42D1-8FFA-DC891525114D}"/>
                </a:ext>
              </a:extLst>
            </p:cNvPr>
            <p:cNvSpPr/>
            <p:nvPr/>
          </p:nvSpPr>
          <p:spPr>
            <a:xfrm>
              <a:off x="1207954" y="1864051"/>
              <a:ext cx="196978" cy="196978"/>
            </a:xfrm>
            <a:prstGeom prst="donut">
              <a:avLst>
                <a:gd name="adj" fmla="val 144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DC5A0FF-EEB4-4E90-95FB-9019409DD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6443" y="0"/>
              <a:ext cx="0" cy="1864051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695BC4B-657B-4124-AC21-BA043F3EA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37" y="1311552"/>
            <a:ext cx="4009748" cy="4009748"/>
          </a:xfrm>
          <a:prstGeom prst="rect">
            <a:avLst/>
          </a:prstGeom>
        </p:spPr>
      </p:pic>
      <p:pic>
        <p:nvPicPr>
          <p:cNvPr id="18" name="10">
            <a:hlinkClick r:id="" action="ppaction://media"/>
            <a:extLst>
              <a:ext uri="{FF2B5EF4-FFF2-40B4-BE49-F238E27FC236}">
                <a16:creationId xmlns:a16="http://schemas.microsoft.com/office/drawing/2014/main" id="{9AD2EBBA-04D4-47F0-8ED4-07918E61DE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49149" y="59898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48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94"/>
    </mc:Choice>
    <mc:Fallback>
      <p:transition spd="slow" advTm="7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18"/>
        <p14:stopEvt time="7271" objId="18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C82469B-1FAF-4A26-9340-BE5EE40AF257}"/>
              </a:ext>
            </a:extLst>
          </p:cNvPr>
          <p:cNvSpPr/>
          <p:nvPr/>
        </p:nvSpPr>
        <p:spPr>
          <a:xfrm>
            <a:off x="659931" y="539674"/>
            <a:ext cx="2549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Franklin Gothic Medium" panose="020B0603020102020204" pitchFamily="34" charset="0"/>
                <a:ea typeface="方正兰亭中黑_GBK" panose="02000000000000000000" pitchFamily="2" charset="-122"/>
              </a:rPr>
              <a:t>产品流程图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27BFF1-9ACC-4C3E-8DD3-781176B37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0" y="1486654"/>
            <a:ext cx="4838005" cy="47895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EBF3C8E-DCA8-4E96-B643-E0B4F649D483}"/>
              </a:ext>
            </a:extLst>
          </p:cNvPr>
          <p:cNvSpPr/>
          <p:nvPr/>
        </p:nvSpPr>
        <p:spPr>
          <a:xfrm>
            <a:off x="6893535" y="539674"/>
            <a:ext cx="2549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Franklin Gothic Medium" panose="020B0603020102020204" pitchFamily="34" charset="0"/>
                <a:ea typeface="方正兰亭中黑_GBK" panose="02000000000000000000" pitchFamily="2" charset="-122"/>
              </a:rPr>
              <a:t>产品结构图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140B28-E374-49E0-BD01-513BE649B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927" y="1486654"/>
            <a:ext cx="4599368" cy="4838608"/>
          </a:xfrm>
          <a:prstGeom prst="rect">
            <a:avLst/>
          </a:prstGeom>
        </p:spPr>
      </p:pic>
      <p:pic>
        <p:nvPicPr>
          <p:cNvPr id="9" name="11">
            <a:hlinkClick r:id="" action="ppaction://media"/>
            <a:extLst>
              <a:ext uri="{FF2B5EF4-FFF2-40B4-BE49-F238E27FC236}">
                <a16:creationId xmlns:a16="http://schemas.microsoft.com/office/drawing/2014/main" id="{FE2F0C04-0315-4D98-8109-F7347CB9EC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6758" y="62761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30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38"/>
    </mc:Choice>
    <mc:Fallback>
      <p:transition spd="slow" advTm="15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9"/>
        <p14:stopEvt time="14898" objId="9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>
            <a:extLst>
              <a:ext uri="{FF2B5EF4-FFF2-40B4-BE49-F238E27FC236}">
                <a16:creationId xmlns:a16="http://schemas.microsoft.com/office/drawing/2014/main" id="{DDCBCF98-FFE2-4FAB-8BF2-2B8B61FF76FB}"/>
              </a:ext>
            </a:extLst>
          </p:cNvPr>
          <p:cNvSpPr/>
          <p:nvPr/>
        </p:nvSpPr>
        <p:spPr>
          <a:xfrm rot="5400000">
            <a:off x="831496" y="3330930"/>
            <a:ext cx="361948" cy="1961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060F72-73E1-4654-AA35-CF8B8B5BA6F1}"/>
              </a:ext>
            </a:extLst>
          </p:cNvPr>
          <p:cNvSpPr/>
          <p:nvPr/>
        </p:nvSpPr>
        <p:spPr>
          <a:xfrm>
            <a:off x="8392230" y="3283191"/>
            <a:ext cx="33008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i="1" dirty="0">
                <a:solidFill>
                  <a:schemeClr val="bg1"/>
                </a:solidFill>
                <a:latin typeface="Franklin Gothic Medium" panose="020B0603020102020204" pitchFamily="34" charset="0"/>
                <a:ea typeface="方正兰亭中黑_GBK" panose="02000000000000000000" pitchFamily="2" charset="-122"/>
              </a:rPr>
              <a:t>记账部分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E47B64-BCDA-4315-B5F7-CFF7C3126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103" y="1250327"/>
            <a:ext cx="5659801" cy="52190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82404AD-63D5-4BAD-BCF2-C55933D1DB30}"/>
              </a:ext>
            </a:extLst>
          </p:cNvPr>
          <p:cNvSpPr txBox="1"/>
          <p:nvPr/>
        </p:nvSpPr>
        <p:spPr>
          <a:xfrm>
            <a:off x="914400" y="346229"/>
            <a:ext cx="2814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APP</a:t>
            </a:r>
            <a:r>
              <a:rPr lang="zh-CN" altLang="en-US" sz="3200" dirty="0">
                <a:solidFill>
                  <a:schemeClr val="bg1"/>
                </a:solidFill>
              </a:rPr>
              <a:t>交互设计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6B7983A-123E-4606-B514-BED0179A50D3}"/>
              </a:ext>
            </a:extLst>
          </p:cNvPr>
          <p:cNvSpPr/>
          <p:nvPr/>
        </p:nvSpPr>
        <p:spPr>
          <a:xfrm>
            <a:off x="605705" y="1011305"/>
            <a:ext cx="37984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12">
            <a:hlinkClick r:id="" action="ppaction://media"/>
            <a:extLst>
              <a:ext uri="{FF2B5EF4-FFF2-40B4-BE49-F238E27FC236}">
                <a16:creationId xmlns:a16="http://schemas.microsoft.com/office/drawing/2014/main" id="{6296A59A-B752-4721-B8A1-5F4B1A7C07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5680" y="615854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01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33"/>
    </mc:Choice>
    <mc:Fallback>
      <p:transition spd="slow" advTm="13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9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16"/>
        <p14:stopEvt time="12247" objId="16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>
            <a:extLst>
              <a:ext uri="{FF2B5EF4-FFF2-40B4-BE49-F238E27FC236}">
                <a16:creationId xmlns:a16="http://schemas.microsoft.com/office/drawing/2014/main" id="{DDCBCF98-FFE2-4FAB-8BF2-2B8B61FF76FB}"/>
              </a:ext>
            </a:extLst>
          </p:cNvPr>
          <p:cNvSpPr/>
          <p:nvPr/>
        </p:nvSpPr>
        <p:spPr>
          <a:xfrm rot="5400000">
            <a:off x="831496" y="3330930"/>
            <a:ext cx="361948" cy="1961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060F72-73E1-4654-AA35-CF8B8B5BA6F1}"/>
              </a:ext>
            </a:extLst>
          </p:cNvPr>
          <p:cNvSpPr/>
          <p:nvPr/>
        </p:nvSpPr>
        <p:spPr>
          <a:xfrm>
            <a:off x="8392230" y="3283191"/>
            <a:ext cx="33008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i="1" dirty="0">
                <a:solidFill>
                  <a:schemeClr val="bg1"/>
                </a:solidFill>
                <a:latin typeface="Franklin Gothic Medium" panose="020B0603020102020204" pitchFamily="34" charset="0"/>
                <a:ea typeface="方正兰亭中黑_GBK" panose="02000000000000000000" pitchFamily="2" charset="-122"/>
              </a:rPr>
              <a:t>账单部分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7345EB-308A-41E2-9044-6295B4695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99" y="1233425"/>
            <a:ext cx="6428571" cy="49238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56D65B5-0558-4EA7-82ED-88533B3D29A2}"/>
              </a:ext>
            </a:extLst>
          </p:cNvPr>
          <p:cNvSpPr txBox="1"/>
          <p:nvPr/>
        </p:nvSpPr>
        <p:spPr>
          <a:xfrm>
            <a:off x="914400" y="346229"/>
            <a:ext cx="2814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APP</a:t>
            </a:r>
            <a:r>
              <a:rPr lang="zh-CN" altLang="en-US" sz="3200" dirty="0">
                <a:solidFill>
                  <a:schemeClr val="bg1"/>
                </a:solidFill>
              </a:rPr>
              <a:t>交互设计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7935F93-F472-460F-BE5C-8E536E077D88}"/>
              </a:ext>
            </a:extLst>
          </p:cNvPr>
          <p:cNvSpPr/>
          <p:nvPr/>
        </p:nvSpPr>
        <p:spPr>
          <a:xfrm>
            <a:off x="605705" y="1011305"/>
            <a:ext cx="37984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13">
            <a:hlinkClick r:id="" action="ppaction://media"/>
            <a:extLst>
              <a:ext uri="{FF2B5EF4-FFF2-40B4-BE49-F238E27FC236}">
                <a16:creationId xmlns:a16="http://schemas.microsoft.com/office/drawing/2014/main" id="{A70264E4-B936-411A-B7CE-FB4D29F9EB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29047" y="60697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50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8"/>
    </mc:Choice>
    <mc:Fallback>
      <p:transition spd="slow" advTm="7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6514" objId="2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>
            <a:extLst>
              <a:ext uri="{FF2B5EF4-FFF2-40B4-BE49-F238E27FC236}">
                <a16:creationId xmlns:a16="http://schemas.microsoft.com/office/drawing/2014/main" id="{DDCBCF98-FFE2-4FAB-8BF2-2B8B61FF76FB}"/>
              </a:ext>
            </a:extLst>
          </p:cNvPr>
          <p:cNvSpPr/>
          <p:nvPr/>
        </p:nvSpPr>
        <p:spPr>
          <a:xfrm rot="5400000">
            <a:off x="831496" y="3330930"/>
            <a:ext cx="361948" cy="1961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060F72-73E1-4654-AA35-CF8B8B5BA6F1}"/>
              </a:ext>
            </a:extLst>
          </p:cNvPr>
          <p:cNvSpPr/>
          <p:nvPr/>
        </p:nvSpPr>
        <p:spPr>
          <a:xfrm>
            <a:off x="8392230" y="3283191"/>
            <a:ext cx="33008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i="1" dirty="0">
                <a:solidFill>
                  <a:schemeClr val="bg1"/>
                </a:solidFill>
                <a:latin typeface="Franklin Gothic Medium" panose="020B0603020102020204" pitchFamily="34" charset="0"/>
                <a:ea typeface="方正兰亭中黑_GBK" panose="02000000000000000000" pitchFamily="2" charset="-122"/>
              </a:rPr>
              <a:t>设置部分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2FED8E-6555-42D9-AD19-F880E6B05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073" y="1148069"/>
            <a:ext cx="6152381" cy="49238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7D266FC-D4C8-4079-85E6-D2FF5B57E90B}"/>
              </a:ext>
            </a:extLst>
          </p:cNvPr>
          <p:cNvSpPr txBox="1"/>
          <p:nvPr/>
        </p:nvSpPr>
        <p:spPr>
          <a:xfrm>
            <a:off x="914400" y="346229"/>
            <a:ext cx="2814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APP</a:t>
            </a:r>
            <a:r>
              <a:rPr lang="zh-CN" altLang="en-US" sz="3200" dirty="0">
                <a:solidFill>
                  <a:schemeClr val="bg1"/>
                </a:solidFill>
              </a:rPr>
              <a:t>交互设计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7C4BDB-6F4F-4624-9A2D-B3808D7916FE}"/>
              </a:ext>
            </a:extLst>
          </p:cNvPr>
          <p:cNvSpPr/>
          <p:nvPr/>
        </p:nvSpPr>
        <p:spPr>
          <a:xfrm>
            <a:off x="605705" y="1011305"/>
            <a:ext cx="37984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14">
            <a:hlinkClick r:id="" action="ppaction://media"/>
            <a:extLst>
              <a:ext uri="{FF2B5EF4-FFF2-40B4-BE49-F238E27FC236}">
                <a16:creationId xmlns:a16="http://schemas.microsoft.com/office/drawing/2014/main" id="{9D685A49-ACE7-4872-B24C-474946BB10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3435" y="602083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89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92"/>
    </mc:Choice>
    <mc:Fallback>
      <p:transition spd="slow" advTm="9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6"/>
        <p14:stopEvt time="8578" objId="6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C82469B-1FAF-4A26-9340-BE5EE40AF257}"/>
              </a:ext>
            </a:extLst>
          </p:cNvPr>
          <p:cNvSpPr/>
          <p:nvPr/>
        </p:nvSpPr>
        <p:spPr>
          <a:xfrm>
            <a:off x="722075" y="388753"/>
            <a:ext cx="2549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Franklin Gothic Medium" panose="020B0603020102020204" pitchFamily="34" charset="0"/>
                <a:ea typeface="方正兰亭中黑_GBK" panose="02000000000000000000" pitchFamily="2" charset="-122"/>
              </a:rPr>
              <a:t>信息设计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420D98-BF30-4C8B-8B92-8C6FE24F3C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t="9391"/>
          <a:stretch/>
        </p:blipFill>
        <p:spPr>
          <a:xfrm>
            <a:off x="1002381" y="1180729"/>
            <a:ext cx="2380733" cy="4659900"/>
          </a:xfrm>
          <a:prstGeom prst="flowChartAlternateProcess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0DF964-3AB9-43D8-91EE-4753094742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4" t="9391"/>
          <a:stretch/>
        </p:blipFill>
        <p:spPr>
          <a:xfrm>
            <a:off x="6615306" y="1180729"/>
            <a:ext cx="2380733" cy="4659900"/>
          </a:xfrm>
          <a:prstGeom prst="flowChartAlternateProcess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7B2FAA8-40E2-4337-87E5-C39F25CB53A6}"/>
              </a:ext>
            </a:extLst>
          </p:cNvPr>
          <p:cNvSpPr txBox="1"/>
          <p:nvPr/>
        </p:nvSpPr>
        <p:spPr>
          <a:xfrm>
            <a:off x="9428084" y="2837713"/>
            <a:ext cx="2166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采用了百度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平台货币识别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，进行币种识别后转换为当前币种进行记账。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8E960CD-3F7A-458F-9277-71E28D8E74A6}"/>
              </a:ext>
            </a:extLst>
          </p:cNvPr>
          <p:cNvSpPr txBox="1"/>
          <p:nvPr/>
        </p:nvSpPr>
        <p:spPr>
          <a:xfrm>
            <a:off x="3667956" y="2690336"/>
            <a:ext cx="2166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采用了百度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平台通用票据识别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，进行票据识别后转成文字让用户进行确认。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3F3AF74-DD93-4AC0-BFB7-7A393F4F77A0}"/>
              </a:ext>
            </a:extLst>
          </p:cNvPr>
          <p:cNvSpPr/>
          <p:nvPr/>
        </p:nvSpPr>
        <p:spPr>
          <a:xfrm>
            <a:off x="605705" y="1011305"/>
            <a:ext cx="37984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15">
            <a:hlinkClick r:id="" action="ppaction://media"/>
            <a:extLst>
              <a:ext uri="{FF2B5EF4-FFF2-40B4-BE49-F238E27FC236}">
                <a16:creationId xmlns:a16="http://schemas.microsoft.com/office/drawing/2014/main" id="{F4E662AF-C8CA-4FF8-99BE-859591DB08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44457" y="6131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19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08"/>
    </mc:Choice>
    <mc:Fallback>
      <p:transition spd="slow" advTm="16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4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19"/>
        <p14:stopEvt time="15499" objId="19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C82469B-1FAF-4A26-9340-BE5EE40AF257}"/>
              </a:ext>
            </a:extLst>
          </p:cNvPr>
          <p:cNvSpPr/>
          <p:nvPr/>
        </p:nvSpPr>
        <p:spPr>
          <a:xfrm>
            <a:off x="795629" y="351803"/>
            <a:ext cx="2549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Franklin Gothic Medium" panose="020B0603020102020204" pitchFamily="34" charset="0"/>
                <a:ea typeface="方正兰亭中黑_GBK" panose="02000000000000000000" pitchFamily="2" charset="-122"/>
              </a:rPr>
              <a:t>信息设计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AA73C66-7F1F-494B-958B-DCA2E5D5F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4" t="9391"/>
          <a:stretch/>
        </p:blipFill>
        <p:spPr>
          <a:xfrm>
            <a:off x="6659695" y="1264630"/>
            <a:ext cx="2380733" cy="4659900"/>
          </a:xfrm>
          <a:prstGeom prst="flowChartAlternateProcess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44258AF-1E7F-48EF-92BF-06CFB2804D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4" t="9391"/>
          <a:stretch/>
        </p:blipFill>
        <p:spPr>
          <a:xfrm>
            <a:off x="966363" y="1216241"/>
            <a:ext cx="2380733" cy="4659900"/>
          </a:xfrm>
          <a:prstGeom prst="flowChartAlternateProcess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6052FC3-192C-4C10-A6E9-B4FA2FFFD8A1}"/>
              </a:ext>
            </a:extLst>
          </p:cNvPr>
          <p:cNvSpPr txBox="1"/>
          <p:nvPr/>
        </p:nvSpPr>
        <p:spPr>
          <a:xfrm>
            <a:off x="3684232" y="2828835"/>
            <a:ext cx="2166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采用百度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平台短语音识别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，将语音转成文字后归类到所属记账分类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85B98A-EF31-4078-ACEE-B1054B7A14C3}"/>
              </a:ext>
            </a:extLst>
          </p:cNvPr>
          <p:cNvSpPr txBox="1"/>
          <p:nvPr/>
        </p:nvSpPr>
        <p:spPr>
          <a:xfrm>
            <a:off x="9376298" y="2946026"/>
            <a:ext cx="2166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采用阿里云汇率转换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，实时转换识别货币与默认货币的汇率，让用户了解当前花钱情况。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8F608F-0F59-408D-91E8-9EEB10A4BCB2}"/>
              </a:ext>
            </a:extLst>
          </p:cNvPr>
          <p:cNvSpPr/>
          <p:nvPr/>
        </p:nvSpPr>
        <p:spPr>
          <a:xfrm>
            <a:off x="605705" y="1011305"/>
            <a:ext cx="37984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16">
            <a:hlinkClick r:id="" action="ppaction://media"/>
            <a:extLst>
              <a:ext uri="{FF2B5EF4-FFF2-40B4-BE49-F238E27FC236}">
                <a16:creationId xmlns:a16="http://schemas.microsoft.com/office/drawing/2014/main" id="{B7325A62-DE9B-4E5A-94EA-09F35E4548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98768" y="60786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39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35"/>
    </mc:Choice>
    <mc:Fallback>
      <p:transition spd="slow" advTm="12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11122" objId="4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12CEA9E-43C0-48FD-9E81-005659C4C84B}"/>
              </a:ext>
            </a:extLst>
          </p:cNvPr>
          <p:cNvSpPr/>
          <p:nvPr/>
        </p:nvSpPr>
        <p:spPr>
          <a:xfrm>
            <a:off x="523186" y="364974"/>
            <a:ext cx="502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Franklin Gothic Medium" panose="020B0603020102020204" pitchFamily="34" charset="0"/>
                <a:ea typeface="方正兰亭中黑_GBK" panose="02000000000000000000" pitchFamily="2" charset="-122"/>
              </a:rPr>
              <a:t>口头操作说明</a:t>
            </a:r>
            <a:endParaRPr lang="en-US" altLang="zh-CN" sz="3600" dirty="0">
              <a:solidFill>
                <a:schemeClr val="bg1"/>
              </a:solidFill>
              <a:latin typeface="Franklin Gothic Medium" panose="020B0603020102020204" pitchFamily="34" charset="0"/>
              <a:ea typeface="方正兰亭中黑_GBK" panose="02000000000000000000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F135B5-3D44-45F3-B991-105C5548C9DD}"/>
              </a:ext>
            </a:extLst>
          </p:cNvPr>
          <p:cNvSpPr txBox="1"/>
          <p:nvPr/>
        </p:nvSpPr>
        <p:spPr>
          <a:xfrm>
            <a:off x="523186" y="1452518"/>
            <a:ext cx="50957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在进入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首页后，用户可自由选择记账方式，语音记账只需按住指定键说话即可，语音识别后会弹出文本框让用户进行确认，确认无误即可自动归类。图片记账则需用户拍下手中的票据，票据上的文字会被自动识别，自动归类。文字记账则需用户自行寻找记账分类进行记账。用户可在“我的账单”进行账单查看，进入账户信息可自定义主题，打造属于你自己的记账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200" i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76A3CE0-A4B3-4AE3-A853-855C0CDE4F59}"/>
              </a:ext>
            </a:extLst>
          </p:cNvPr>
          <p:cNvSpPr/>
          <p:nvPr/>
        </p:nvSpPr>
        <p:spPr>
          <a:xfrm>
            <a:off x="605705" y="1011305"/>
            <a:ext cx="37984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2D5883-814A-45C9-BDA6-8FCB26255D3E}"/>
              </a:ext>
            </a:extLst>
          </p:cNvPr>
          <p:cNvSpPr txBox="1"/>
          <p:nvPr/>
        </p:nvSpPr>
        <p:spPr>
          <a:xfrm>
            <a:off x="456603" y="5220816"/>
            <a:ext cx="509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4"/>
              </a:rPr>
              <a:t>https://vin1003.github.io/APP_bookkeeping_prd/</a:t>
            </a:r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EB0B704-7A91-4392-B9D9-D01507A225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7" t="9755"/>
          <a:stretch/>
        </p:blipFill>
        <p:spPr>
          <a:xfrm>
            <a:off x="7989903" y="860187"/>
            <a:ext cx="2375522" cy="4641184"/>
          </a:xfrm>
          <a:prstGeom prst="roundRect">
            <a:avLst/>
          </a:prstGeom>
        </p:spPr>
      </p:pic>
      <p:pic>
        <p:nvPicPr>
          <p:cNvPr id="24" name="17">
            <a:hlinkClick r:id="" action="ppaction://media"/>
            <a:extLst>
              <a:ext uri="{FF2B5EF4-FFF2-40B4-BE49-F238E27FC236}">
                <a16:creationId xmlns:a16="http://schemas.microsoft.com/office/drawing/2014/main" id="{EFC426B5-47AD-4F07-BD49-7CBD720138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9249" y="59898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6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14"/>
    </mc:Choice>
    <mc:Fallback>
      <p:transition spd="slow" advTm="9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4"/>
        <p14:stopEvt time="8554" objId="24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560403D-23AB-43FF-AAF7-51B9401F8B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13F2A5F-3384-4410-89B1-53ED9229801E}"/>
              </a:ext>
            </a:extLst>
          </p:cNvPr>
          <p:cNvGrpSpPr/>
          <p:nvPr/>
        </p:nvGrpSpPr>
        <p:grpSpPr>
          <a:xfrm>
            <a:off x="2161913" y="2591001"/>
            <a:ext cx="3395952" cy="1921123"/>
            <a:chOff x="1857114" y="2591001"/>
            <a:chExt cx="3395952" cy="1921123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58B7239-915E-4825-8B78-7B8B5D102AAF}"/>
                </a:ext>
              </a:extLst>
            </p:cNvPr>
            <p:cNvGrpSpPr/>
            <p:nvPr/>
          </p:nvGrpSpPr>
          <p:grpSpPr>
            <a:xfrm>
              <a:off x="1857114" y="3352492"/>
              <a:ext cx="2931886" cy="1159632"/>
              <a:chOff x="1857114" y="3352492"/>
              <a:chExt cx="2931886" cy="1159632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CFB38AD-5DB1-4D5E-8F7D-B5D96DB6F53B}"/>
                  </a:ext>
                </a:extLst>
              </p:cNvPr>
              <p:cNvSpPr txBox="1"/>
              <p:nvPr/>
            </p:nvSpPr>
            <p:spPr>
              <a:xfrm>
                <a:off x="1857114" y="3352492"/>
                <a:ext cx="25444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API 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产品使用关键</a:t>
                </a: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F3E4E70-0925-4132-BA51-D3D7741FCF91}"/>
                  </a:ext>
                </a:extLst>
              </p:cNvPr>
              <p:cNvSpPr txBox="1"/>
              <p:nvPr/>
            </p:nvSpPr>
            <p:spPr>
              <a:xfrm>
                <a:off x="1857114" y="3865793"/>
                <a:ext cx="29318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bg1"/>
                    </a:solidFill>
                  </a:rPr>
                  <a:t>使用比较分析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bg1"/>
                    </a:solidFill>
                  </a:rPr>
                  <a:t>使用后风险报告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bg1"/>
                    </a:solidFill>
                  </a:rPr>
                  <a:t>加分项</a:t>
                </a:r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38AFE51-97D8-4BA1-B470-8B54BA9A1F40}"/>
                </a:ext>
              </a:extLst>
            </p:cNvPr>
            <p:cNvSpPr txBox="1"/>
            <p:nvPr/>
          </p:nvSpPr>
          <p:spPr>
            <a:xfrm>
              <a:off x="1857114" y="2591001"/>
              <a:ext cx="33959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PART 04</a:t>
              </a:r>
              <a:endParaRPr lang="zh-CN" altLang="en-US" sz="36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A5E68DF-56B8-484C-B253-8E95064B8129}"/>
              </a:ext>
            </a:extLst>
          </p:cNvPr>
          <p:cNvGrpSpPr/>
          <p:nvPr/>
        </p:nvGrpSpPr>
        <p:grpSpPr>
          <a:xfrm>
            <a:off x="1104622" y="0"/>
            <a:ext cx="403642" cy="6858000"/>
            <a:chOff x="1104622" y="0"/>
            <a:chExt cx="403642" cy="6858000"/>
          </a:xfrm>
        </p:grpSpPr>
        <p:sp>
          <p:nvSpPr>
            <p:cNvPr id="11" name="圆: 空心 10">
              <a:extLst>
                <a:ext uri="{FF2B5EF4-FFF2-40B4-BE49-F238E27FC236}">
                  <a16:creationId xmlns:a16="http://schemas.microsoft.com/office/drawing/2014/main" id="{C480864B-6AE4-4CBC-8B77-2A249CB13A85}"/>
                </a:ext>
              </a:extLst>
            </p:cNvPr>
            <p:cNvSpPr/>
            <p:nvPr/>
          </p:nvSpPr>
          <p:spPr>
            <a:xfrm>
              <a:off x="1190486" y="5089386"/>
              <a:ext cx="231914" cy="231914"/>
            </a:xfrm>
            <a:prstGeom prst="donut">
              <a:avLst>
                <a:gd name="adj" fmla="val 144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5A10C18-D86A-4878-8433-7B959F6B4ECA}"/>
                </a:ext>
              </a:extLst>
            </p:cNvPr>
            <p:cNvCxnSpPr/>
            <p:nvPr/>
          </p:nvCxnSpPr>
          <p:spPr>
            <a:xfrm flipV="1">
              <a:off x="1306443" y="5321300"/>
              <a:ext cx="0" cy="15367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5343942-3C43-4F05-B4F9-5822C5515615}"/>
                </a:ext>
              </a:extLst>
            </p:cNvPr>
            <p:cNvCxnSpPr/>
            <p:nvPr/>
          </p:nvCxnSpPr>
          <p:spPr>
            <a:xfrm flipV="1">
              <a:off x="1306443" y="3552686"/>
              <a:ext cx="0" cy="15367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圆: 空心 13">
              <a:extLst>
                <a:ext uri="{FF2B5EF4-FFF2-40B4-BE49-F238E27FC236}">
                  <a16:creationId xmlns:a16="http://schemas.microsoft.com/office/drawing/2014/main" id="{6F8F6489-358B-4DE1-AB62-73AA5224BD80}"/>
                </a:ext>
              </a:extLst>
            </p:cNvPr>
            <p:cNvSpPr/>
            <p:nvPr/>
          </p:nvSpPr>
          <p:spPr>
            <a:xfrm>
              <a:off x="1104622" y="3148905"/>
              <a:ext cx="403642" cy="403642"/>
            </a:xfrm>
            <a:prstGeom prst="donut">
              <a:avLst>
                <a:gd name="adj" fmla="val 14487"/>
              </a:avLst>
            </a:prstGeom>
            <a:solidFill>
              <a:srgbClr val="F9E8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962A5D7-1426-46F1-B55C-DB64B6B69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6443" y="2061029"/>
              <a:ext cx="0" cy="108787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圆: 空心 15">
              <a:extLst>
                <a:ext uri="{FF2B5EF4-FFF2-40B4-BE49-F238E27FC236}">
                  <a16:creationId xmlns:a16="http://schemas.microsoft.com/office/drawing/2014/main" id="{64AF0B6A-A889-42D1-8FFA-DC891525114D}"/>
                </a:ext>
              </a:extLst>
            </p:cNvPr>
            <p:cNvSpPr/>
            <p:nvPr/>
          </p:nvSpPr>
          <p:spPr>
            <a:xfrm>
              <a:off x="1207954" y="1864051"/>
              <a:ext cx="196978" cy="196978"/>
            </a:xfrm>
            <a:prstGeom prst="donut">
              <a:avLst>
                <a:gd name="adj" fmla="val 144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DC5A0FF-EEB4-4E90-95FB-9019409DD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6443" y="0"/>
              <a:ext cx="0" cy="1864051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F936608-5A66-4C16-A5F9-BA173FA45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130" y="1962540"/>
            <a:ext cx="5647427" cy="3463755"/>
          </a:xfrm>
          <a:prstGeom prst="rect">
            <a:avLst/>
          </a:prstGeom>
        </p:spPr>
      </p:pic>
      <p:pic>
        <p:nvPicPr>
          <p:cNvPr id="18" name="18">
            <a:hlinkClick r:id="" action="ppaction://media"/>
            <a:extLst>
              <a:ext uri="{FF2B5EF4-FFF2-40B4-BE49-F238E27FC236}">
                <a16:creationId xmlns:a16="http://schemas.microsoft.com/office/drawing/2014/main" id="{DDDE3B57-4EDF-41D1-99C2-B27267EAFF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1393" y="60896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60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72"/>
    </mc:Choice>
    <mc:Fallback>
      <p:transition spd="slow" advTm="10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18"/>
        <p14:stopEvt time="9069" objId="18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68ED00B-E167-4010-BD40-1076F9CFB7B6}"/>
              </a:ext>
            </a:extLst>
          </p:cNvPr>
          <p:cNvSpPr txBox="1"/>
          <p:nvPr/>
        </p:nvSpPr>
        <p:spPr>
          <a:xfrm>
            <a:off x="392701" y="1180766"/>
            <a:ext cx="3850826" cy="456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百度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平台的语音识别、图像识别分类都比较仔细，能够精准针对功能进行细分，满足记账类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只识别短语音和票据的需求。</a:t>
            </a:r>
            <a:endParaRPr lang="en-US" altLang="zh-CN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目前能对票据进行分析的只有百度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平台，并且百度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平台还有发票识别、行驶单识别、混合票据识别等多种功能，但考虑到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的大众性和识别图像的多样性，因此不选择一一调用票据类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，而是采用精确度相对没那么高但能识别多种票据的通用票据识别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汇率转换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目前市场上较为少见，我也仅发现有人在阿里云社区上发布汇率转换的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文档，非阿里云官方文档。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096712A-9A63-4F3E-9D45-7E5BF1A8D6A1}"/>
              </a:ext>
            </a:extLst>
          </p:cNvPr>
          <p:cNvSpPr/>
          <p:nvPr/>
        </p:nvSpPr>
        <p:spPr>
          <a:xfrm>
            <a:off x="638412" y="553289"/>
            <a:ext cx="25497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使用分析比较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6A7A69-448E-42B4-B93F-E645E308DAA1}"/>
              </a:ext>
            </a:extLst>
          </p:cNvPr>
          <p:cNvSpPr txBox="1"/>
          <p:nvPr/>
        </p:nvSpPr>
        <p:spPr>
          <a:xfrm>
            <a:off x="5223912" y="1180766"/>
            <a:ext cx="5004298" cy="1657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阿里云的汇率转换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接口不稳定，会出现返回失败的情况，需要用户进行多次尝试。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尝试通用票据识别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，发现一旦图片比例过小，图片内的字肉眼在电脑屏幕上看不清时，识别会出现失误。因此对于过小或者过长的票据，用户需要放大拍照或者分成多次拍照。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F2DA515-9205-4190-A410-15F10040D603}"/>
              </a:ext>
            </a:extLst>
          </p:cNvPr>
          <p:cNvSpPr/>
          <p:nvPr/>
        </p:nvSpPr>
        <p:spPr>
          <a:xfrm>
            <a:off x="5504822" y="553289"/>
            <a:ext cx="25497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使用后风险报告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CC56EC-B410-4D53-88DB-84EE92294CF4}"/>
              </a:ext>
            </a:extLst>
          </p:cNvPr>
          <p:cNvSpPr/>
          <p:nvPr/>
        </p:nvSpPr>
        <p:spPr>
          <a:xfrm>
            <a:off x="5504822" y="3244334"/>
            <a:ext cx="25497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 加分项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CD81672-FFE2-4749-8DCB-5A3DE7E5460F}"/>
              </a:ext>
            </a:extLst>
          </p:cNvPr>
          <p:cNvSpPr txBox="1"/>
          <p:nvPr/>
        </p:nvSpPr>
        <p:spPr>
          <a:xfrm>
            <a:off x="5504822" y="3768660"/>
            <a:ext cx="5004298" cy="1011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目前市面上无一款记账类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拥有多货币记账功能，多货币记账功能运用了货币识别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和汇率转换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，是本产品的主打功能。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C1C4F8E-0516-41B5-B97A-71617B3D1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4567" y1="53740" x2="84567" y2="53740"/>
                        <a14:foregroundMark x1="80000" y1="66759" x2="80000" y2="66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35" y="4449932"/>
            <a:ext cx="4032250" cy="2292350"/>
          </a:xfrm>
          <a:prstGeom prst="rect">
            <a:avLst/>
          </a:prstGeom>
        </p:spPr>
      </p:pic>
      <p:pic>
        <p:nvPicPr>
          <p:cNvPr id="13" name="19">
            <a:hlinkClick r:id="" action="ppaction://media"/>
            <a:extLst>
              <a:ext uri="{FF2B5EF4-FFF2-40B4-BE49-F238E27FC236}">
                <a16:creationId xmlns:a16="http://schemas.microsoft.com/office/drawing/2014/main" id="{2770754D-D9B9-4138-8FA4-1597F1752E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06600" y="62571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3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78"/>
    </mc:Choice>
    <mc:Fallback>
      <p:transition spd="slow" advTm="30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0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13"/>
        <p14:stopEvt time="29767" objId="1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CFB5634-FA8B-4A1A-9CD8-AD71C3C633C3}"/>
              </a:ext>
            </a:extLst>
          </p:cNvPr>
          <p:cNvSpPr/>
          <p:nvPr/>
        </p:nvSpPr>
        <p:spPr>
          <a:xfrm>
            <a:off x="39251" y="-1"/>
            <a:ext cx="12192000" cy="6858000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: 空心 5">
            <a:extLst>
              <a:ext uri="{FF2B5EF4-FFF2-40B4-BE49-F238E27FC236}">
                <a16:creationId xmlns:a16="http://schemas.microsoft.com/office/drawing/2014/main" id="{D7997034-04CA-46C9-B546-675DC9EE4D25}"/>
              </a:ext>
            </a:extLst>
          </p:cNvPr>
          <p:cNvSpPr/>
          <p:nvPr/>
        </p:nvSpPr>
        <p:spPr>
          <a:xfrm rot="16200000">
            <a:off x="5115615" y="3313043"/>
            <a:ext cx="231914" cy="231914"/>
          </a:xfrm>
          <a:prstGeom prst="donut">
            <a:avLst>
              <a:gd name="adj" fmla="val 144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F4D4F53-C833-4136-ADBE-4A40C67ECDF5}"/>
              </a:ext>
            </a:extLst>
          </p:cNvPr>
          <p:cNvCxnSpPr/>
          <p:nvPr/>
        </p:nvCxnSpPr>
        <p:spPr>
          <a:xfrm rot="16200000" flipV="1">
            <a:off x="6115879" y="2660650"/>
            <a:ext cx="0" cy="15367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A661C67-7FA4-4AF7-9E05-30675E35763D}"/>
              </a:ext>
            </a:extLst>
          </p:cNvPr>
          <p:cNvCxnSpPr/>
          <p:nvPr/>
        </p:nvCxnSpPr>
        <p:spPr>
          <a:xfrm rot="16200000" flipV="1">
            <a:off x="4347265" y="2660650"/>
            <a:ext cx="0" cy="15367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: 空心 8">
            <a:extLst>
              <a:ext uri="{FF2B5EF4-FFF2-40B4-BE49-F238E27FC236}">
                <a16:creationId xmlns:a16="http://schemas.microsoft.com/office/drawing/2014/main" id="{877B410D-8390-44D0-A3CD-CA90610240ED}"/>
              </a:ext>
            </a:extLst>
          </p:cNvPr>
          <p:cNvSpPr/>
          <p:nvPr/>
        </p:nvSpPr>
        <p:spPr>
          <a:xfrm rot="16200000">
            <a:off x="3175134" y="3227179"/>
            <a:ext cx="403642" cy="403642"/>
          </a:xfrm>
          <a:prstGeom prst="donut">
            <a:avLst>
              <a:gd name="adj" fmla="val 14487"/>
            </a:avLst>
          </a:prstGeom>
          <a:solidFill>
            <a:srgbClr val="F9E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6E2A1AA-C6C4-4696-B3DC-A250F4ED784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31196" y="2885062"/>
            <a:ext cx="0" cy="10878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: 空心 10">
            <a:extLst>
              <a:ext uri="{FF2B5EF4-FFF2-40B4-BE49-F238E27FC236}">
                <a16:creationId xmlns:a16="http://schemas.microsoft.com/office/drawing/2014/main" id="{7A779A62-681D-45F9-99A4-0A2974E75702}"/>
              </a:ext>
            </a:extLst>
          </p:cNvPr>
          <p:cNvSpPr/>
          <p:nvPr/>
        </p:nvSpPr>
        <p:spPr>
          <a:xfrm rot="16200000">
            <a:off x="1890280" y="3330511"/>
            <a:ext cx="196978" cy="196978"/>
          </a:xfrm>
          <a:prstGeom prst="donut">
            <a:avLst>
              <a:gd name="adj" fmla="val 144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1B21114-B4CC-4C14-B2FC-3A1EB9978567}"/>
              </a:ext>
            </a:extLst>
          </p:cNvPr>
          <p:cNvCxnSpPr>
            <a:cxnSpLocks/>
          </p:cNvCxnSpPr>
          <p:nvPr/>
        </p:nvCxnSpPr>
        <p:spPr>
          <a:xfrm rot="16200000" flipV="1">
            <a:off x="958255" y="2496975"/>
            <a:ext cx="0" cy="186405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: 空心 13">
            <a:extLst>
              <a:ext uri="{FF2B5EF4-FFF2-40B4-BE49-F238E27FC236}">
                <a16:creationId xmlns:a16="http://schemas.microsoft.com/office/drawing/2014/main" id="{9C3C3C11-B6E2-46D0-8C58-DDD21A2B9F6F}"/>
              </a:ext>
            </a:extLst>
          </p:cNvPr>
          <p:cNvSpPr/>
          <p:nvPr/>
        </p:nvSpPr>
        <p:spPr>
          <a:xfrm rot="16200000">
            <a:off x="10397158" y="3313043"/>
            <a:ext cx="231914" cy="231914"/>
          </a:xfrm>
          <a:prstGeom prst="donut">
            <a:avLst>
              <a:gd name="adj" fmla="val 144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D2FAE87-F759-4397-9550-7058F7D302B0}"/>
              </a:ext>
            </a:extLst>
          </p:cNvPr>
          <p:cNvCxnSpPr/>
          <p:nvPr/>
        </p:nvCxnSpPr>
        <p:spPr>
          <a:xfrm rot="16200000" flipV="1">
            <a:off x="11397422" y="2660650"/>
            <a:ext cx="0" cy="15367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4E77D12-0995-4390-A199-858E94DF6A1A}"/>
              </a:ext>
            </a:extLst>
          </p:cNvPr>
          <p:cNvCxnSpPr/>
          <p:nvPr/>
        </p:nvCxnSpPr>
        <p:spPr>
          <a:xfrm rot="16200000" flipV="1">
            <a:off x="9628808" y="2660650"/>
            <a:ext cx="0" cy="15367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: 空心 16">
            <a:extLst>
              <a:ext uri="{FF2B5EF4-FFF2-40B4-BE49-F238E27FC236}">
                <a16:creationId xmlns:a16="http://schemas.microsoft.com/office/drawing/2014/main" id="{B9F6C3C8-83BB-4D80-ACC1-6FF3FEC15444}"/>
              </a:ext>
            </a:extLst>
          </p:cNvPr>
          <p:cNvSpPr/>
          <p:nvPr/>
        </p:nvSpPr>
        <p:spPr>
          <a:xfrm rot="16200000">
            <a:off x="8456677" y="3227179"/>
            <a:ext cx="403642" cy="403642"/>
          </a:xfrm>
          <a:prstGeom prst="donut">
            <a:avLst>
              <a:gd name="adj" fmla="val 14487"/>
            </a:avLst>
          </a:prstGeom>
          <a:solidFill>
            <a:srgbClr val="F9E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ABCE6EC-7422-4179-ACD3-3D04952E71A7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12739" y="2885062"/>
            <a:ext cx="0" cy="10878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: 空心 18">
            <a:extLst>
              <a:ext uri="{FF2B5EF4-FFF2-40B4-BE49-F238E27FC236}">
                <a16:creationId xmlns:a16="http://schemas.microsoft.com/office/drawing/2014/main" id="{2F3C21E7-9A18-404F-8D53-397DD717F495}"/>
              </a:ext>
            </a:extLst>
          </p:cNvPr>
          <p:cNvSpPr/>
          <p:nvPr/>
        </p:nvSpPr>
        <p:spPr>
          <a:xfrm rot="16200000">
            <a:off x="7171823" y="3330511"/>
            <a:ext cx="196978" cy="196978"/>
          </a:xfrm>
          <a:prstGeom prst="donut">
            <a:avLst>
              <a:gd name="adj" fmla="val 144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0FBB7C9-9F37-4426-8670-25D9B0771264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39798" y="2496975"/>
            <a:ext cx="0" cy="186405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722E01B-B893-4D0E-9251-4B2F01B97D17}"/>
              </a:ext>
            </a:extLst>
          </p:cNvPr>
          <p:cNvSpPr txBox="1"/>
          <p:nvPr/>
        </p:nvSpPr>
        <p:spPr>
          <a:xfrm>
            <a:off x="3108274" y="4145421"/>
            <a:ext cx="227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PRD</a:t>
            </a:r>
            <a:r>
              <a:rPr lang="zh-CN" altLang="en-US" b="1" dirty="0">
                <a:solidFill>
                  <a:schemeClr val="bg1"/>
                </a:solidFill>
              </a:rPr>
              <a:t>价值主张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EB35C9D-91BC-4CA3-ABFA-6A3E67DE242E}"/>
              </a:ext>
            </a:extLst>
          </p:cNvPr>
          <p:cNvSpPr txBox="1"/>
          <p:nvPr/>
        </p:nvSpPr>
        <p:spPr>
          <a:xfrm>
            <a:off x="3032074" y="4540657"/>
            <a:ext cx="2199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</a:rPr>
              <a:t>加值宣言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</a:rPr>
              <a:t>人工智能概率性与用户痛点</a:t>
            </a:r>
            <a:endParaRPr lang="en-US" altLang="zh-CN" sz="120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</a:rPr>
              <a:t>核心价值与用户痛点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</a:rPr>
              <a:t>需求列表与人工智能</a:t>
            </a:r>
            <a:r>
              <a:rPr lang="en-US" altLang="zh-CN" sz="1200" b="1" dirty="0">
                <a:solidFill>
                  <a:schemeClr val="bg1"/>
                </a:solidFill>
              </a:rPr>
              <a:t>API</a:t>
            </a:r>
            <a:r>
              <a:rPr lang="zh-CN" altLang="en-US" sz="1200" b="1" dirty="0">
                <a:solidFill>
                  <a:schemeClr val="bg1"/>
                </a:solidFill>
              </a:rPr>
              <a:t>加值</a:t>
            </a:r>
          </a:p>
          <a:p>
            <a:endParaRPr lang="zh-CN" altLang="en-US" sz="1200" i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35A5C72-B831-4388-9FCB-EEF8D5CBAB37}"/>
              </a:ext>
            </a:extLst>
          </p:cNvPr>
          <p:cNvSpPr txBox="1"/>
          <p:nvPr/>
        </p:nvSpPr>
        <p:spPr>
          <a:xfrm>
            <a:off x="2631196" y="4393565"/>
            <a:ext cx="477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07EC112-981F-4DE6-A343-FECCD76AC9F7}"/>
              </a:ext>
            </a:extLst>
          </p:cNvPr>
          <p:cNvSpPr txBox="1"/>
          <p:nvPr/>
        </p:nvSpPr>
        <p:spPr>
          <a:xfrm>
            <a:off x="1965274" y="1732421"/>
            <a:ext cx="227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背景和战略契合处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0E2BCDB-3738-4B14-935F-693B1C27D1A0}"/>
              </a:ext>
            </a:extLst>
          </p:cNvPr>
          <p:cNvSpPr txBox="1"/>
          <p:nvPr/>
        </p:nvSpPr>
        <p:spPr>
          <a:xfrm>
            <a:off x="1978296" y="2095258"/>
            <a:ext cx="2047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</a:rPr>
              <a:t>目标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</a:rPr>
              <a:t>背景</a:t>
            </a:r>
            <a:endParaRPr lang="en-US" altLang="zh-CN" sz="120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</a:rPr>
              <a:t>战略契合处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</a:rPr>
              <a:t>需求</a:t>
            </a:r>
            <a:endParaRPr lang="en-US" altLang="zh-CN" sz="120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</a:rPr>
              <a:t>假设条件</a:t>
            </a:r>
          </a:p>
          <a:p>
            <a:endParaRPr lang="en-US" altLang="zh-CN" sz="1200" i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7D5035D-4891-4BD4-86B6-59A776239212}"/>
              </a:ext>
            </a:extLst>
          </p:cNvPr>
          <p:cNvSpPr txBox="1"/>
          <p:nvPr/>
        </p:nvSpPr>
        <p:spPr>
          <a:xfrm>
            <a:off x="1488196" y="1980565"/>
            <a:ext cx="477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2F9BE31-2FDF-488D-9FA1-D9AF4725EF8A}"/>
              </a:ext>
            </a:extLst>
          </p:cNvPr>
          <p:cNvSpPr txBox="1"/>
          <p:nvPr/>
        </p:nvSpPr>
        <p:spPr>
          <a:xfrm>
            <a:off x="8952928" y="4145421"/>
            <a:ext cx="227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API </a:t>
            </a:r>
            <a:r>
              <a:rPr lang="zh-CN" altLang="en-US" dirty="0">
                <a:solidFill>
                  <a:schemeClr val="bg1"/>
                </a:solidFill>
              </a:rPr>
              <a:t>产品使用关键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FAD9672-7C5E-4787-88B6-2A07F7183F41}"/>
              </a:ext>
            </a:extLst>
          </p:cNvPr>
          <p:cNvSpPr txBox="1"/>
          <p:nvPr/>
        </p:nvSpPr>
        <p:spPr>
          <a:xfrm>
            <a:off x="8965950" y="4517572"/>
            <a:ext cx="204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</a:rPr>
              <a:t>使用比较分析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</a:rPr>
              <a:t>使用后风险报告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</a:rPr>
              <a:t>加分项</a:t>
            </a:r>
          </a:p>
          <a:p>
            <a:endParaRPr lang="zh-CN" altLang="en-US" sz="1200" i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52CE912-C6F8-4B14-A279-EC58D68592D2}"/>
              </a:ext>
            </a:extLst>
          </p:cNvPr>
          <p:cNvSpPr txBox="1"/>
          <p:nvPr/>
        </p:nvSpPr>
        <p:spPr>
          <a:xfrm>
            <a:off x="8475850" y="4393565"/>
            <a:ext cx="477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B27E42C-B877-4E26-91F0-E5CD1B575041}"/>
              </a:ext>
            </a:extLst>
          </p:cNvPr>
          <p:cNvSpPr txBox="1"/>
          <p:nvPr/>
        </p:nvSpPr>
        <p:spPr>
          <a:xfrm>
            <a:off x="7809928" y="1732421"/>
            <a:ext cx="227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原型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F74BF54-7E87-4F11-B677-72ED2454200E}"/>
              </a:ext>
            </a:extLst>
          </p:cNvPr>
          <p:cNvSpPr txBox="1"/>
          <p:nvPr/>
        </p:nvSpPr>
        <p:spPr>
          <a:xfrm>
            <a:off x="7809928" y="2070494"/>
            <a:ext cx="204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</a:rPr>
              <a:t>原型文档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bg1"/>
                </a:solidFill>
              </a:rPr>
              <a:t>口头操作说明</a:t>
            </a:r>
          </a:p>
          <a:p>
            <a:endParaRPr lang="zh-CN" altLang="en-US" sz="1200" i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BA76C99-CF65-4145-A219-E7A76E8ED177}"/>
              </a:ext>
            </a:extLst>
          </p:cNvPr>
          <p:cNvSpPr txBox="1"/>
          <p:nvPr/>
        </p:nvSpPr>
        <p:spPr>
          <a:xfrm>
            <a:off x="7332850" y="1980565"/>
            <a:ext cx="477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6E80B08-9FB6-41C8-A7C6-F289042040F4}"/>
              </a:ext>
            </a:extLst>
          </p:cNvPr>
          <p:cNvSpPr txBox="1"/>
          <p:nvPr/>
        </p:nvSpPr>
        <p:spPr>
          <a:xfrm>
            <a:off x="9116393" y="299848"/>
            <a:ext cx="3491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CONTENT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3B79926-7783-4B53-B4A9-7E7B6371C734}"/>
              </a:ext>
            </a:extLst>
          </p:cNvPr>
          <p:cNvSpPr/>
          <p:nvPr/>
        </p:nvSpPr>
        <p:spPr>
          <a:xfrm>
            <a:off x="10107178" y="839272"/>
            <a:ext cx="37984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02">
            <a:hlinkClick r:id="" action="ppaction://media"/>
            <a:extLst>
              <a:ext uri="{FF2B5EF4-FFF2-40B4-BE49-F238E27FC236}">
                <a16:creationId xmlns:a16="http://schemas.microsoft.com/office/drawing/2014/main" id="{0180463E-343D-4CC6-9211-531FCE797F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3740" y="59927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83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12"/>
    </mc:Choice>
    <mc:Fallback>
      <p:transition spd="slow" advTm="13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0" objId="2"/>
        <p14:stopEvt time="13812" objId="2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7EC596-E68B-44FC-9B3E-5B2FC5068E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: 空心 4">
            <a:extLst>
              <a:ext uri="{FF2B5EF4-FFF2-40B4-BE49-F238E27FC236}">
                <a16:creationId xmlns:a16="http://schemas.microsoft.com/office/drawing/2014/main" id="{7E775714-AE20-4583-84C2-8AD7B79383BE}"/>
              </a:ext>
            </a:extLst>
          </p:cNvPr>
          <p:cNvSpPr/>
          <p:nvPr/>
        </p:nvSpPr>
        <p:spPr>
          <a:xfrm>
            <a:off x="1190486" y="5089386"/>
            <a:ext cx="231914" cy="231914"/>
          </a:xfrm>
          <a:prstGeom prst="donut">
            <a:avLst>
              <a:gd name="adj" fmla="val 144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71F797E-CC0D-4F4B-B8DF-030A259ABFC6}"/>
              </a:ext>
            </a:extLst>
          </p:cNvPr>
          <p:cNvCxnSpPr/>
          <p:nvPr/>
        </p:nvCxnSpPr>
        <p:spPr>
          <a:xfrm flipV="1">
            <a:off x="1306443" y="5321300"/>
            <a:ext cx="0" cy="15367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525A0F0-7321-4CFA-86D3-2EAA9A3BBF03}"/>
              </a:ext>
            </a:extLst>
          </p:cNvPr>
          <p:cNvCxnSpPr/>
          <p:nvPr/>
        </p:nvCxnSpPr>
        <p:spPr>
          <a:xfrm flipV="1">
            <a:off x="1306443" y="3552686"/>
            <a:ext cx="0" cy="15367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: 空心 8">
            <a:extLst>
              <a:ext uri="{FF2B5EF4-FFF2-40B4-BE49-F238E27FC236}">
                <a16:creationId xmlns:a16="http://schemas.microsoft.com/office/drawing/2014/main" id="{3DB2B6F3-55D3-4B87-96B3-CCACA015EB8E}"/>
              </a:ext>
            </a:extLst>
          </p:cNvPr>
          <p:cNvSpPr/>
          <p:nvPr/>
        </p:nvSpPr>
        <p:spPr>
          <a:xfrm>
            <a:off x="1104622" y="3148905"/>
            <a:ext cx="403642" cy="403642"/>
          </a:xfrm>
          <a:prstGeom prst="donut">
            <a:avLst>
              <a:gd name="adj" fmla="val 14487"/>
            </a:avLst>
          </a:prstGeom>
          <a:solidFill>
            <a:srgbClr val="F9E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799F2D-4539-4543-B833-18D3AB26F9B9}"/>
              </a:ext>
            </a:extLst>
          </p:cNvPr>
          <p:cNvCxnSpPr>
            <a:cxnSpLocks/>
          </p:cNvCxnSpPr>
          <p:nvPr/>
        </p:nvCxnSpPr>
        <p:spPr>
          <a:xfrm flipV="1">
            <a:off x="1306443" y="2061029"/>
            <a:ext cx="0" cy="10878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: 空心 11">
            <a:extLst>
              <a:ext uri="{FF2B5EF4-FFF2-40B4-BE49-F238E27FC236}">
                <a16:creationId xmlns:a16="http://schemas.microsoft.com/office/drawing/2014/main" id="{5FE5D03B-16B2-4993-9262-9BEEC147C8F2}"/>
              </a:ext>
            </a:extLst>
          </p:cNvPr>
          <p:cNvSpPr/>
          <p:nvPr/>
        </p:nvSpPr>
        <p:spPr>
          <a:xfrm>
            <a:off x="1207954" y="1864051"/>
            <a:ext cx="196978" cy="196978"/>
          </a:xfrm>
          <a:prstGeom prst="donut">
            <a:avLst>
              <a:gd name="adj" fmla="val 144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2158FE1-833E-44C1-8991-1D6617B42093}"/>
              </a:ext>
            </a:extLst>
          </p:cNvPr>
          <p:cNvCxnSpPr>
            <a:cxnSpLocks/>
          </p:cNvCxnSpPr>
          <p:nvPr/>
        </p:nvCxnSpPr>
        <p:spPr>
          <a:xfrm flipV="1">
            <a:off x="1306443" y="0"/>
            <a:ext cx="0" cy="186405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CF1D2F-FB20-492E-BF0D-780D03EB908E}"/>
              </a:ext>
            </a:extLst>
          </p:cNvPr>
          <p:cNvSpPr txBox="1"/>
          <p:nvPr/>
        </p:nvSpPr>
        <p:spPr>
          <a:xfrm>
            <a:off x="2541816" y="2741460"/>
            <a:ext cx="8847086" cy="75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altLang="zh-CN" sz="6000" spc="300" dirty="0">
                <a:gradFill>
                  <a:gsLst>
                    <a:gs pos="51000">
                      <a:srgbClr val="F9E86C">
                        <a:lumMod val="100000"/>
                      </a:srgbClr>
                    </a:gs>
                    <a:gs pos="100000">
                      <a:srgbClr val="F6B644">
                        <a:alpha val="80000"/>
                      </a:srgbClr>
                    </a:gs>
                  </a:gsLst>
                  <a:lin ang="2700000" scaled="1"/>
                </a:gradFill>
                <a:effectLst>
                  <a:outerShdw dist="76200" dir="10800000" sx="101000" sy="101000" algn="r" rotWithShape="0">
                    <a:prstClr val="black">
                      <a:alpha val="13000"/>
                    </a:prstClr>
                  </a:outerShdw>
                </a:effectLst>
                <a:latin typeface="Franklin Gothic Medium" panose="020B0603020102020204" pitchFamily="34" charset="0"/>
                <a:ea typeface="Kozuka Gothic Pr6N B" panose="020B0800000000000000" pitchFamily="34" charset="-128"/>
              </a:rPr>
              <a:t>Thanks for watching</a:t>
            </a:r>
            <a:endParaRPr lang="zh-CN" altLang="en-US" sz="6000" spc="300" dirty="0">
              <a:gradFill>
                <a:gsLst>
                  <a:gs pos="51000">
                    <a:srgbClr val="F9E86C">
                      <a:lumMod val="100000"/>
                    </a:srgbClr>
                  </a:gs>
                  <a:gs pos="100000">
                    <a:srgbClr val="F6B644">
                      <a:alpha val="80000"/>
                    </a:srgbClr>
                  </a:gs>
                </a:gsLst>
                <a:lin ang="2700000" scaled="1"/>
              </a:gradFill>
              <a:effectLst>
                <a:outerShdw dist="76200" dir="10800000" sx="101000" sy="101000" algn="r" rotWithShape="0">
                  <a:prstClr val="black">
                    <a:alpha val="13000"/>
                  </a:prstClr>
                </a:outerShdw>
              </a:effectLst>
              <a:latin typeface="Franklin Gothic Medium" panose="020B0603020102020204" pitchFamily="34" charset="0"/>
              <a:ea typeface="Kozuka Gothic Pr6N B" panose="020B0800000000000000" pitchFamily="34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1FCCDA8-F42A-48F8-A5E1-E5ED238BC38B}"/>
              </a:ext>
            </a:extLst>
          </p:cNvPr>
          <p:cNvSpPr txBox="1"/>
          <p:nvPr/>
        </p:nvSpPr>
        <p:spPr>
          <a:xfrm>
            <a:off x="9548394" y="4426609"/>
            <a:ext cx="177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2020.01.09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Kozuka Gothic Pr6N B" panose="020B0800000000000000" pitchFamily="34" charset="-128"/>
              <a:ea typeface="Kozuka Gothic Pr6N B" panose="020B0800000000000000" pitchFamily="34" charset="-128"/>
            </a:endParaRPr>
          </a:p>
        </p:txBody>
      </p:sp>
      <p:pic>
        <p:nvPicPr>
          <p:cNvPr id="3" name="20">
            <a:hlinkClick r:id="" action="ppaction://media"/>
            <a:extLst>
              <a:ext uri="{FF2B5EF4-FFF2-40B4-BE49-F238E27FC236}">
                <a16:creationId xmlns:a16="http://schemas.microsoft.com/office/drawing/2014/main" id="{A4A2535D-5D48-4E3C-8A95-F92EFCA067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40271" y="598938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85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4"/>
    </mc:Choice>
    <mc:Fallback>
      <p:transition spd="slow" advTm="5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4410" objId="3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560403D-23AB-43FF-AAF7-51B9401F8BBB}"/>
              </a:ext>
            </a:extLst>
          </p:cNvPr>
          <p:cNvSpPr/>
          <p:nvPr/>
        </p:nvSpPr>
        <p:spPr>
          <a:xfrm>
            <a:off x="-62144" y="323602"/>
            <a:ext cx="12192000" cy="6858000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13F2A5F-3384-4410-89B1-53ED9229801E}"/>
              </a:ext>
            </a:extLst>
          </p:cNvPr>
          <p:cNvGrpSpPr/>
          <p:nvPr/>
        </p:nvGrpSpPr>
        <p:grpSpPr>
          <a:xfrm>
            <a:off x="2161913" y="2591001"/>
            <a:ext cx="3395952" cy="2546596"/>
            <a:chOff x="1857114" y="2591001"/>
            <a:chExt cx="3395952" cy="2546596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58B7239-915E-4825-8B78-7B8B5D102AAF}"/>
                </a:ext>
              </a:extLst>
            </p:cNvPr>
            <p:cNvGrpSpPr/>
            <p:nvPr/>
          </p:nvGrpSpPr>
          <p:grpSpPr>
            <a:xfrm>
              <a:off x="1857114" y="3352492"/>
              <a:ext cx="2931886" cy="1785105"/>
              <a:chOff x="1857114" y="3352492"/>
              <a:chExt cx="2931886" cy="1785105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CFB38AD-5DB1-4D5E-8F7D-B5D96DB6F53B}"/>
                  </a:ext>
                </a:extLst>
              </p:cNvPr>
              <p:cNvSpPr txBox="1"/>
              <p:nvPr/>
            </p:nvSpPr>
            <p:spPr>
              <a:xfrm>
                <a:off x="1857114" y="3352492"/>
                <a:ext cx="25444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</a:rPr>
                  <a:t>背景和战略契合处</a:t>
                </a: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F3E4E70-0925-4132-BA51-D3D7741FCF91}"/>
                  </a:ext>
                </a:extLst>
              </p:cNvPr>
              <p:cNvSpPr txBox="1"/>
              <p:nvPr/>
            </p:nvSpPr>
            <p:spPr>
              <a:xfrm>
                <a:off x="1857114" y="3752602"/>
                <a:ext cx="293188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bg1"/>
                    </a:solidFill>
                  </a:rPr>
                  <a:t>目标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bg1"/>
                    </a:solidFill>
                  </a:rPr>
                  <a:t>背景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bg1"/>
                    </a:solidFill>
                  </a:rPr>
                  <a:t>战略契合处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bg1"/>
                    </a:solidFill>
                  </a:rPr>
                  <a:t>需求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bg1"/>
                    </a:solidFill>
                  </a:rPr>
                  <a:t>假设条件</a:t>
                </a:r>
              </a:p>
              <a:p>
                <a:endParaRPr lang="en-US" altLang="zh-CN" sz="1200" i="1" dirty="0">
                  <a:solidFill>
                    <a:schemeClr val="bg1"/>
                  </a:solidFill>
                  <a:latin typeface="Calibri Light" panose="020F0302020204030204" pitchFamily="34" charset="0"/>
                </a:endParaRPr>
              </a:p>
              <a:p>
                <a:endParaRPr lang="zh-CN" altLang="en-US" sz="1200" i="1" dirty="0">
                  <a:solidFill>
                    <a:schemeClr val="bg1"/>
                  </a:solidFill>
                  <a:latin typeface="Calibri Light" panose="020F0302020204030204" pitchFamily="34" charset="0"/>
                </a:endParaRPr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38AFE51-97D8-4BA1-B470-8B54BA9A1F40}"/>
                </a:ext>
              </a:extLst>
            </p:cNvPr>
            <p:cNvSpPr txBox="1"/>
            <p:nvPr/>
          </p:nvSpPr>
          <p:spPr>
            <a:xfrm>
              <a:off x="1857114" y="2591001"/>
              <a:ext cx="33959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PART 01</a:t>
              </a:r>
              <a:endParaRPr lang="zh-CN" altLang="en-US" sz="36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A5E68DF-56B8-484C-B253-8E95064B8129}"/>
              </a:ext>
            </a:extLst>
          </p:cNvPr>
          <p:cNvGrpSpPr/>
          <p:nvPr/>
        </p:nvGrpSpPr>
        <p:grpSpPr>
          <a:xfrm>
            <a:off x="1104622" y="0"/>
            <a:ext cx="403642" cy="6858000"/>
            <a:chOff x="1104622" y="0"/>
            <a:chExt cx="403642" cy="6858000"/>
          </a:xfrm>
        </p:grpSpPr>
        <p:sp>
          <p:nvSpPr>
            <p:cNvPr id="11" name="圆: 空心 10">
              <a:extLst>
                <a:ext uri="{FF2B5EF4-FFF2-40B4-BE49-F238E27FC236}">
                  <a16:creationId xmlns:a16="http://schemas.microsoft.com/office/drawing/2014/main" id="{C480864B-6AE4-4CBC-8B77-2A249CB13A85}"/>
                </a:ext>
              </a:extLst>
            </p:cNvPr>
            <p:cNvSpPr/>
            <p:nvPr/>
          </p:nvSpPr>
          <p:spPr>
            <a:xfrm>
              <a:off x="1190486" y="5089386"/>
              <a:ext cx="231914" cy="231914"/>
            </a:xfrm>
            <a:prstGeom prst="donut">
              <a:avLst>
                <a:gd name="adj" fmla="val 144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5A10C18-D86A-4878-8433-7B959F6B4ECA}"/>
                </a:ext>
              </a:extLst>
            </p:cNvPr>
            <p:cNvCxnSpPr/>
            <p:nvPr/>
          </p:nvCxnSpPr>
          <p:spPr>
            <a:xfrm flipV="1">
              <a:off x="1306443" y="5321300"/>
              <a:ext cx="0" cy="15367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5343942-3C43-4F05-B4F9-5822C5515615}"/>
                </a:ext>
              </a:extLst>
            </p:cNvPr>
            <p:cNvCxnSpPr/>
            <p:nvPr/>
          </p:nvCxnSpPr>
          <p:spPr>
            <a:xfrm flipV="1">
              <a:off x="1306443" y="3552686"/>
              <a:ext cx="0" cy="15367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圆: 空心 13">
              <a:extLst>
                <a:ext uri="{FF2B5EF4-FFF2-40B4-BE49-F238E27FC236}">
                  <a16:creationId xmlns:a16="http://schemas.microsoft.com/office/drawing/2014/main" id="{6F8F6489-358B-4DE1-AB62-73AA5224BD80}"/>
                </a:ext>
              </a:extLst>
            </p:cNvPr>
            <p:cNvSpPr/>
            <p:nvPr/>
          </p:nvSpPr>
          <p:spPr>
            <a:xfrm>
              <a:off x="1104622" y="3148905"/>
              <a:ext cx="403642" cy="403642"/>
            </a:xfrm>
            <a:prstGeom prst="donut">
              <a:avLst>
                <a:gd name="adj" fmla="val 14487"/>
              </a:avLst>
            </a:prstGeom>
            <a:solidFill>
              <a:srgbClr val="F9E8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962A5D7-1426-46F1-B55C-DB64B6B69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6443" y="2061029"/>
              <a:ext cx="0" cy="108787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圆: 空心 15">
              <a:extLst>
                <a:ext uri="{FF2B5EF4-FFF2-40B4-BE49-F238E27FC236}">
                  <a16:creationId xmlns:a16="http://schemas.microsoft.com/office/drawing/2014/main" id="{64AF0B6A-A889-42D1-8FFA-DC891525114D}"/>
                </a:ext>
              </a:extLst>
            </p:cNvPr>
            <p:cNvSpPr/>
            <p:nvPr/>
          </p:nvSpPr>
          <p:spPr>
            <a:xfrm>
              <a:off x="1207954" y="1864051"/>
              <a:ext cx="196978" cy="196978"/>
            </a:xfrm>
            <a:prstGeom prst="donut">
              <a:avLst>
                <a:gd name="adj" fmla="val 144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DC5A0FF-EEB4-4E90-95FB-9019409DD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6443" y="0"/>
              <a:ext cx="0" cy="1864051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C8B830B-08CC-49D5-B779-49900F96E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31" b="97966" l="2667" r="96333">
                        <a14:foregroundMark x1="25667" y1="32203" x2="25667" y2="32203"/>
                        <a14:foregroundMark x1="7667" y1="29153" x2="7667" y2="29153"/>
                        <a14:foregroundMark x1="9333" y1="74237" x2="9333" y2="74237"/>
                        <a14:foregroundMark x1="2667" y1="74576" x2="2667" y2="74576"/>
                        <a14:foregroundMark x1="21000" y1="94576" x2="21000" y2="94576"/>
                        <a14:foregroundMark x1="22333" y1="98644" x2="22333" y2="98644"/>
                        <a14:foregroundMark x1="92333" y1="31864" x2="92333" y2="31864"/>
                        <a14:foregroundMark x1="96333" y1="26102" x2="96333" y2="26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26" y="1258267"/>
            <a:ext cx="4666331" cy="4588559"/>
          </a:xfrm>
          <a:prstGeom prst="rect">
            <a:avLst/>
          </a:prstGeom>
        </p:spPr>
      </p:pic>
      <p:pic>
        <p:nvPicPr>
          <p:cNvPr id="18" name="03">
            <a:hlinkClick r:id="" action="ppaction://media"/>
            <a:extLst>
              <a:ext uri="{FF2B5EF4-FFF2-40B4-BE49-F238E27FC236}">
                <a16:creationId xmlns:a16="http://schemas.microsoft.com/office/drawing/2014/main" id="{4B16A7F9-3BB0-4C6A-BC17-F474D068B5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71594" y="60348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71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94"/>
    </mc:Choice>
    <mc:Fallback>
      <p:transition spd="slow" advTm="11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18"/>
        <p14:stopEvt time="11194" objId="18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EEC34BC-D06E-4EEB-B828-9AF9AA68809E}"/>
              </a:ext>
            </a:extLst>
          </p:cNvPr>
          <p:cNvSpPr/>
          <p:nvPr/>
        </p:nvSpPr>
        <p:spPr>
          <a:xfrm>
            <a:off x="443884" y="223207"/>
            <a:ext cx="5029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Franklin Gothic Medium" panose="020B0603020102020204" pitchFamily="34" charset="0"/>
                <a:ea typeface="方正兰亭中黑_GBK" panose="02000000000000000000" pitchFamily="2" charset="-122"/>
              </a:rPr>
              <a:t>记账为了理财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04C2092-96B6-40F2-A093-C9A01C6BA40B}"/>
              </a:ext>
            </a:extLst>
          </p:cNvPr>
          <p:cNvSpPr txBox="1"/>
          <p:nvPr/>
        </p:nvSpPr>
        <p:spPr>
          <a:xfrm>
            <a:off x="540874" y="1525008"/>
            <a:ext cx="3461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目标：既可以进行文字记账，也可以进行图片记账，还可以进行语音记账，并且还能进行多货币记账，方便用户对现有财产进行理财。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74ADC75-38FA-4777-8ACA-EBFA42D699AB}"/>
              </a:ext>
            </a:extLst>
          </p:cNvPr>
          <p:cNvSpPr/>
          <p:nvPr/>
        </p:nvSpPr>
        <p:spPr>
          <a:xfrm>
            <a:off x="605705" y="1011305"/>
            <a:ext cx="37984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222FE9C-29AD-40CB-B6FE-ECBD363C2E93}"/>
              </a:ext>
            </a:extLst>
          </p:cNvPr>
          <p:cNvSpPr txBox="1"/>
          <p:nvPr/>
        </p:nvSpPr>
        <p:spPr>
          <a:xfrm>
            <a:off x="540874" y="3425310"/>
            <a:ext cx="346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背景：市面上每款记账</a:t>
            </a:r>
            <a:r>
              <a:rPr lang="en-US" altLang="zh-CN" dirty="0">
                <a:solidFill>
                  <a:schemeClr val="bg1"/>
                </a:solidFill>
                <a:latin typeface="Calibri Light" panose="020F0302020204030204" pitchFamily="34" charset="0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的主打点都不相同，整合</a:t>
            </a:r>
            <a:r>
              <a:rPr lang="en-US" altLang="zh-CN" dirty="0">
                <a:solidFill>
                  <a:schemeClr val="bg1"/>
                </a:solidFill>
                <a:latin typeface="Calibri Light" panose="020F030202020403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推陈出新。</a:t>
            </a:r>
            <a:endParaRPr lang="en-US" altLang="zh-CN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92BD244-7175-456A-9F64-7983D682712F}"/>
              </a:ext>
            </a:extLst>
          </p:cNvPr>
          <p:cNvSpPr txBox="1"/>
          <p:nvPr/>
        </p:nvSpPr>
        <p:spPr>
          <a:xfrm>
            <a:off x="5073589" y="1729194"/>
            <a:ext cx="346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需求：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A19AF0-7A33-4F8C-9417-D5E9ED0D5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830" y="2292947"/>
            <a:ext cx="6463296" cy="306600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919DF10-8A1E-461B-8981-5DE27D241C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7" b="16167" l="1187" r="100000">
                        <a14:foregroundMark x1="20772" y1="12500" x2="20772" y2="12500"/>
                        <a14:foregroundMark x1="5341" y1="13000" x2="5341" y2="13000"/>
                        <a14:foregroundMark x1="11573" y1="12167" x2="11573" y2="12167"/>
                        <a14:foregroundMark x1="66766" y1="10333" x2="66766" y2="10333"/>
                        <a14:foregroundMark x1="79525" y1="12333" x2="79525" y2="12333"/>
                        <a14:foregroundMark x1="95549" y1="10333" x2="95549" y2="10333"/>
                        <a14:foregroundMark x1="91395" y1="11667" x2="91395" y2="11667"/>
                        <a14:foregroundMark x1="39466" y1="2833" x2="39466" y2="2833"/>
                        <a14:foregroundMark x1="26113" y1="6167" x2="26113" y2="6167"/>
                        <a14:foregroundMark x1="70326" y1="8833" x2="70326" y2="8833"/>
                        <a14:foregroundMark x1="83383" y1="10167" x2="83383" y2="10167"/>
                        <a14:foregroundMark x1="34125" y1="9667" x2="34125" y2="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774"/>
          <a:stretch/>
        </p:blipFill>
        <p:spPr>
          <a:xfrm>
            <a:off x="920002" y="4796769"/>
            <a:ext cx="2703095" cy="877137"/>
          </a:xfrm>
          <a:prstGeom prst="rect">
            <a:avLst/>
          </a:prstGeom>
        </p:spPr>
      </p:pic>
      <p:pic>
        <p:nvPicPr>
          <p:cNvPr id="25" name="04">
            <a:hlinkClick r:id="" action="ppaction://media"/>
            <a:extLst>
              <a:ext uri="{FF2B5EF4-FFF2-40B4-BE49-F238E27FC236}">
                <a16:creationId xmlns:a16="http://schemas.microsoft.com/office/drawing/2014/main" id="{7BDDD5A4-5E31-4280-AE57-4DA78946D3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07444" y="610527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57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53"/>
    </mc:Choice>
    <mc:Fallback>
      <p:transition spd="slow" advTm="21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5"/>
        <p14:stopEvt time="20926" objId="25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29BA3E5-B71D-44ED-B30A-97D643EA6C04}"/>
              </a:ext>
            </a:extLst>
          </p:cNvPr>
          <p:cNvSpPr/>
          <p:nvPr/>
        </p:nvSpPr>
        <p:spPr>
          <a:xfrm>
            <a:off x="443884" y="223207"/>
            <a:ext cx="5029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Franklin Gothic Medium" panose="020B0603020102020204" pitchFamily="34" charset="0"/>
                <a:ea typeface="方正兰亭中黑_GBK" panose="02000000000000000000" pitchFamily="2" charset="-122"/>
              </a:rPr>
              <a:t>记账为了理财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ED4A91-D59E-4247-A7ED-A239255478CB}"/>
              </a:ext>
            </a:extLst>
          </p:cNvPr>
          <p:cNvSpPr/>
          <p:nvPr/>
        </p:nvSpPr>
        <p:spPr>
          <a:xfrm>
            <a:off x="605705" y="1011305"/>
            <a:ext cx="37984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9748C6-B4F8-40CA-86B9-43C0F7D82B2E}"/>
              </a:ext>
            </a:extLst>
          </p:cNvPr>
          <p:cNvSpPr txBox="1"/>
          <p:nvPr/>
        </p:nvSpPr>
        <p:spPr>
          <a:xfrm>
            <a:off x="736477" y="1383628"/>
            <a:ext cx="346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战略契合处：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B42AA05-8FD2-4F33-9D2D-657F342A0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477" y="1878891"/>
            <a:ext cx="4444014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满足用户对现有花费记账的需求。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采取多种方式进行记账，用户甚至连手指都不用动就可以进行记账。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用户无法找到自己所需的记账选项时，可以通过语音记账，语音识别成文字和自动帮你分类。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发票、小票等能直接进行图片记账，不需要用户进行每一笔记账。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设置时间提醒用户记账，让用户自动记账。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27C8F79-31F8-4CAF-80BA-8579BA310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319" y="2170035"/>
            <a:ext cx="6094904" cy="3085545"/>
          </a:xfrm>
          <a:prstGeom prst="rect">
            <a:avLst/>
          </a:prstGeom>
        </p:spPr>
      </p:pic>
      <p:pic>
        <p:nvPicPr>
          <p:cNvPr id="19" name="05">
            <a:hlinkClick r:id="" action="ppaction://media"/>
            <a:extLst>
              <a:ext uri="{FF2B5EF4-FFF2-40B4-BE49-F238E27FC236}">
                <a16:creationId xmlns:a16="http://schemas.microsoft.com/office/drawing/2014/main" id="{3A63F9C9-985C-4790-ABC3-D9A8F4E3BA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1841" y="598654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40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40"/>
    </mc:Choice>
    <mc:Fallback>
      <p:transition spd="slow" advTm="15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19"/>
        <p14:stopEvt time="14432" objId="19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58FE72-0D51-4318-B5C3-6BD07D5BF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477" y="1878891"/>
            <a:ext cx="4444014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用户在使用手机时：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1.</a:t>
            </a:r>
            <a:r>
              <a:rPr lang="zh-CN" altLang="en-US" sz="1600" dirty="0">
                <a:solidFill>
                  <a:schemeClr val="bg1"/>
                </a:solidFill>
              </a:rPr>
              <a:t>首页能看到你所需要的记账方式，点击相应记账方式进行记账。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2.</a:t>
            </a:r>
            <a:r>
              <a:rPr lang="zh-CN" altLang="en-US" sz="1600" dirty="0">
                <a:solidFill>
                  <a:schemeClr val="bg1"/>
                </a:solidFill>
              </a:rPr>
              <a:t>记账成功后，系统自动生成记账文本，以文本形式确认用户记账是否正确。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3.</a:t>
            </a:r>
            <a:r>
              <a:rPr lang="zh-CN" altLang="en-US" sz="1600" dirty="0">
                <a:solidFill>
                  <a:schemeClr val="bg1"/>
                </a:solidFill>
              </a:rPr>
              <a:t>进入账单页面，可查看本周账单、本月账单、本季账单和年度账单。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4.</a:t>
            </a:r>
            <a:r>
              <a:rPr lang="zh-CN" altLang="en-US" sz="1600" dirty="0">
                <a:solidFill>
                  <a:schemeClr val="bg1"/>
                </a:solidFill>
              </a:rPr>
              <a:t>账单页面显示每个记账类别所花费的金额，并且以饼状图的形式呈现出。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29BA3E5-B71D-44ED-B30A-97D643EA6C04}"/>
              </a:ext>
            </a:extLst>
          </p:cNvPr>
          <p:cNvSpPr/>
          <p:nvPr/>
        </p:nvSpPr>
        <p:spPr>
          <a:xfrm>
            <a:off x="443884" y="223207"/>
            <a:ext cx="5029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Franklin Gothic Medium" panose="020B0603020102020204" pitchFamily="34" charset="0"/>
                <a:ea typeface="方正兰亭中黑_GBK" panose="02000000000000000000" pitchFamily="2" charset="-122"/>
              </a:rPr>
              <a:t>记账为了理财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ED4A91-D59E-4247-A7ED-A239255478CB}"/>
              </a:ext>
            </a:extLst>
          </p:cNvPr>
          <p:cNvSpPr/>
          <p:nvPr/>
        </p:nvSpPr>
        <p:spPr>
          <a:xfrm>
            <a:off x="605705" y="1011305"/>
            <a:ext cx="37984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21DA95-8354-436B-9500-256DE6AE14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0" t="9391"/>
          <a:stretch/>
        </p:blipFill>
        <p:spPr>
          <a:xfrm>
            <a:off x="5960562" y="1108690"/>
            <a:ext cx="2363442" cy="4659900"/>
          </a:xfrm>
          <a:prstGeom prst="round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F5AD58-4B9D-4413-AFE9-EFA9638E77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9391"/>
          <a:stretch/>
        </p:blipFill>
        <p:spPr>
          <a:xfrm>
            <a:off x="9222853" y="1108690"/>
            <a:ext cx="2363442" cy="4659900"/>
          </a:xfrm>
          <a:prstGeom prst="round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304A7D4-BB3E-480B-B5AB-8C94E798F32F}"/>
              </a:ext>
            </a:extLst>
          </p:cNvPr>
          <p:cNvSpPr txBox="1"/>
          <p:nvPr/>
        </p:nvSpPr>
        <p:spPr>
          <a:xfrm>
            <a:off x="736477" y="1383628"/>
            <a:ext cx="346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假设条件：</a:t>
            </a:r>
          </a:p>
        </p:txBody>
      </p:sp>
      <p:pic>
        <p:nvPicPr>
          <p:cNvPr id="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5D41A82C-1662-4BB7-B7E6-A134020CBA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2613" y="61319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89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11"/>
    </mc:Choice>
    <mc:Fallback>
      <p:transition spd="slow" advTm="14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6"/>
        <p14:stopEvt time="14603" objId="6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560403D-23AB-43FF-AAF7-51B9401F8B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13F2A5F-3384-4410-89B1-53ED9229801E}"/>
              </a:ext>
            </a:extLst>
          </p:cNvPr>
          <p:cNvGrpSpPr/>
          <p:nvPr/>
        </p:nvGrpSpPr>
        <p:grpSpPr>
          <a:xfrm>
            <a:off x="2161913" y="2591001"/>
            <a:ext cx="3395952" cy="1992598"/>
            <a:chOff x="1857114" y="2591001"/>
            <a:chExt cx="3395952" cy="1992598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58B7239-915E-4825-8B78-7B8B5D102AAF}"/>
                </a:ext>
              </a:extLst>
            </p:cNvPr>
            <p:cNvGrpSpPr/>
            <p:nvPr/>
          </p:nvGrpSpPr>
          <p:grpSpPr>
            <a:xfrm>
              <a:off x="1857114" y="3352492"/>
              <a:ext cx="2931886" cy="1231107"/>
              <a:chOff x="1857114" y="3352492"/>
              <a:chExt cx="2931886" cy="1231107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CFB38AD-5DB1-4D5E-8F7D-B5D96DB6F53B}"/>
                  </a:ext>
                </a:extLst>
              </p:cNvPr>
              <p:cNvSpPr txBox="1"/>
              <p:nvPr/>
            </p:nvSpPr>
            <p:spPr>
              <a:xfrm>
                <a:off x="1857114" y="3352492"/>
                <a:ext cx="25444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</a:rPr>
                  <a:t>PRD</a:t>
                </a:r>
                <a:r>
                  <a:rPr lang="zh-CN" altLang="en-US" sz="2000" b="1" dirty="0">
                    <a:solidFill>
                      <a:schemeClr val="bg1"/>
                    </a:solidFill>
                  </a:rPr>
                  <a:t>价值主张</a:t>
                </a: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F3E4E70-0925-4132-BA51-D3D7741FCF91}"/>
                  </a:ext>
                </a:extLst>
              </p:cNvPr>
              <p:cNvSpPr txBox="1"/>
              <p:nvPr/>
            </p:nvSpPr>
            <p:spPr>
              <a:xfrm>
                <a:off x="1857114" y="3752602"/>
                <a:ext cx="29318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bg1"/>
                    </a:solidFill>
                  </a:rPr>
                  <a:t>加值宣言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bg1"/>
                    </a:solidFill>
                  </a:rPr>
                  <a:t>人工智能概率性与用户痛点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bg1"/>
                    </a:solidFill>
                  </a:rPr>
                  <a:t>核心价值与用户痛点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bg1"/>
                    </a:solidFill>
                  </a:rPr>
                  <a:t>需求列表与人工智能</a:t>
                </a:r>
                <a:r>
                  <a:rPr lang="en-US" altLang="zh-CN" sz="1200" b="1" dirty="0">
                    <a:solidFill>
                      <a:schemeClr val="bg1"/>
                    </a:solidFill>
                  </a:rPr>
                  <a:t>API</a:t>
                </a:r>
                <a:r>
                  <a:rPr lang="zh-CN" altLang="en-US" sz="1200" b="1" dirty="0">
                    <a:solidFill>
                      <a:schemeClr val="bg1"/>
                    </a:solidFill>
                  </a:rPr>
                  <a:t>加值</a:t>
                </a:r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38AFE51-97D8-4BA1-B470-8B54BA9A1F40}"/>
                </a:ext>
              </a:extLst>
            </p:cNvPr>
            <p:cNvSpPr txBox="1"/>
            <p:nvPr/>
          </p:nvSpPr>
          <p:spPr>
            <a:xfrm>
              <a:off x="1857114" y="2591001"/>
              <a:ext cx="33959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PART 02</a:t>
              </a:r>
              <a:endParaRPr lang="zh-CN" altLang="en-US" sz="36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A5E68DF-56B8-484C-B253-8E95064B8129}"/>
              </a:ext>
            </a:extLst>
          </p:cNvPr>
          <p:cNvGrpSpPr/>
          <p:nvPr/>
        </p:nvGrpSpPr>
        <p:grpSpPr>
          <a:xfrm>
            <a:off x="1104622" y="0"/>
            <a:ext cx="403642" cy="6858000"/>
            <a:chOff x="1104622" y="0"/>
            <a:chExt cx="403642" cy="6858000"/>
          </a:xfrm>
        </p:grpSpPr>
        <p:sp>
          <p:nvSpPr>
            <p:cNvPr id="11" name="圆: 空心 10">
              <a:extLst>
                <a:ext uri="{FF2B5EF4-FFF2-40B4-BE49-F238E27FC236}">
                  <a16:creationId xmlns:a16="http://schemas.microsoft.com/office/drawing/2014/main" id="{C480864B-6AE4-4CBC-8B77-2A249CB13A85}"/>
                </a:ext>
              </a:extLst>
            </p:cNvPr>
            <p:cNvSpPr/>
            <p:nvPr/>
          </p:nvSpPr>
          <p:spPr>
            <a:xfrm>
              <a:off x="1190486" y="5089386"/>
              <a:ext cx="231914" cy="231914"/>
            </a:xfrm>
            <a:prstGeom prst="donut">
              <a:avLst>
                <a:gd name="adj" fmla="val 144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5A10C18-D86A-4878-8433-7B959F6B4ECA}"/>
                </a:ext>
              </a:extLst>
            </p:cNvPr>
            <p:cNvCxnSpPr/>
            <p:nvPr/>
          </p:nvCxnSpPr>
          <p:spPr>
            <a:xfrm flipV="1">
              <a:off x="1306443" y="5321300"/>
              <a:ext cx="0" cy="15367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5343942-3C43-4F05-B4F9-5822C5515615}"/>
                </a:ext>
              </a:extLst>
            </p:cNvPr>
            <p:cNvCxnSpPr/>
            <p:nvPr/>
          </p:nvCxnSpPr>
          <p:spPr>
            <a:xfrm flipV="1">
              <a:off x="1306443" y="3552686"/>
              <a:ext cx="0" cy="15367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圆: 空心 13">
              <a:extLst>
                <a:ext uri="{FF2B5EF4-FFF2-40B4-BE49-F238E27FC236}">
                  <a16:creationId xmlns:a16="http://schemas.microsoft.com/office/drawing/2014/main" id="{6F8F6489-358B-4DE1-AB62-73AA5224BD80}"/>
                </a:ext>
              </a:extLst>
            </p:cNvPr>
            <p:cNvSpPr/>
            <p:nvPr/>
          </p:nvSpPr>
          <p:spPr>
            <a:xfrm>
              <a:off x="1104622" y="3148905"/>
              <a:ext cx="403642" cy="403642"/>
            </a:xfrm>
            <a:prstGeom prst="donut">
              <a:avLst>
                <a:gd name="adj" fmla="val 14487"/>
              </a:avLst>
            </a:prstGeom>
            <a:solidFill>
              <a:srgbClr val="F9E8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962A5D7-1426-46F1-B55C-DB64B6B69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6443" y="2061029"/>
              <a:ext cx="0" cy="108787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圆: 空心 15">
              <a:extLst>
                <a:ext uri="{FF2B5EF4-FFF2-40B4-BE49-F238E27FC236}">
                  <a16:creationId xmlns:a16="http://schemas.microsoft.com/office/drawing/2014/main" id="{64AF0B6A-A889-42D1-8FFA-DC891525114D}"/>
                </a:ext>
              </a:extLst>
            </p:cNvPr>
            <p:cNvSpPr/>
            <p:nvPr/>
          </p:nvSpPr>
          <p:spPr>
            <a:xfrm>
              <a:off x="1207954" y="1864051"/>
              <a:ext cx="196978" cy="196978"/>
            </a:xfrm>
            <a:prstGeom prst="donut">
              <a:avLst>
                <a:gd name="adj" fmla="val 144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DC5A0FF-EEB4-4E90-95FB-9019409DD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6443" y="0"/>
              <a:ext cx="0" cy="1864051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0161CB66-E827-4212-AFFA-CE299D3EA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7" b="95681" l="9916" r="89662">
                        <a14:foregroundMark x1="55696" y1="93355" x2="55696" y2="93355"/>
                        <a14:foregroundMark x1="61603" y1="95681" x2="61603" y2="95681"/>
                        <a14:foregroundMark x1="52321" y1="64120" x2="52321" y2="64120"/>
                        <a14:foregroundMark x1="48101" y1="64452" x2="48101" y2="64452"/>
                        <a14:foregroundMark x1="42616" y1="71096" x2="42616" y2="71096"/>
                        <a14:foregroundMark x1="78270" y1="68771" x2="78270" y2="68771"/>
                        <a14:foregroundMark x1="73418" y1="80731" x2="73418" y2="80731"/>
                        <a14:foregroundMark x1="71097" y1="80399" x2="71097" y2="80399"/>
                        <a14:foregroundMark x1="70464" y1="78073" x2="70464" y2="78073"/>
                        <a14:foregroundMark x1="68776" y1="78073" x2="68776" y2="78073"/>
                        <a14:foregroundMark x1="69831" y1="82060" x2="69831" y2="82060"/>
                        <a14:foregroundMark x1="69831" y1="84718" x2="69831" y2="84718"/>
                        <a14:foregroundMark x1="52110" y1="48173" x2="52110" y2="48173"/>
                        <a14:foregroundMark x1="36709" y1="53156" x2="36709" y2="53156"/>
                        <a14:foregroundMark x1="37553" y1="35548" x2="37553" y2="35548"/>
                        <a14:foregroundMark x1="59072" y1="93355" x2="59072" y2="933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983" y="1503382"/>
            <a:ext cx="5647063" cy="3586004"/>
          </a:xfrm>
          <a:prstGeom prst="rect">
            <a:avLst/>
          </a:prstGeom>
        </p:spPr>
      </p:pic>
      <p:pic>
        <p:nvPicPr>
          <p:cNvPr id="18" name="07">
            <a:hlinkClick r:id="" action="ppaction://media"/>
            <a:extLst>
              <a:ext uri="{FF2B5EF4-FFF2-40B4-BE49-F238E27FC236}">
                <a16:creationId xmlns:a16="http://schemas.microsoft.com/office/drawing/2014/main" id="{F50A097D-D628-4088-90E2-3193F1895B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07105" y="58459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08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54"/>
    </mc:Choice>
    <mc:Fallback>
      <p:transition spd="slow" advTm="14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8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" objId="18"/>
        <p14:stopEvt time="14554" objId="18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D40973E-0AA5-40EE-84EA-886BAE129DBB}"/>
              </a:ext>
            </a:extLst>
          </p:cNvPr>
          <p:cNvCxnSpPr>
            <a:cxnSpLocks/>
          </p:cNvCxnSpPr>
          <p:nvPr/>
        </p:nvCxnSpPr>
        <p:spPr>
          <a:xfrm>
            <a:off x="1514751" y="3757717"/>
            <a:ext cx="0" cy="2925730"/>
          </a:xfrm>
          <a:prstGeom prst="line">
            <a:avLst/>
          </a:prstGeom>
          <a:ln w="28575">
            <a:solidFill>
              <a:srgbClr val="F9E86C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66724119-6B94-4705-A162-B7116D05C2D5}"/>
              </a:ext>
            </a:extLst>
          </p:cNvPr>
          <p:cNvSpPr/>
          <p:nvPr/>
        </p:nvSpPr>
        <p:spPr>
          <a:xfrm>
            <a:off x="1386163" y="3629129"/>
            <a:ext cx="257176" cy="257176"/>
          </a:xfrm>
          <a:prstGeom prst="ellipse">
            <a:avLst/>
          </a:prstGeom>
          <a:gradFill>
            <a:gsLst>
              <a:gs pos="23000">
                <a:srgbClr val="F9E86C">
                  <a:lumMod val="100000"/>
                </a:srgbClr>
              </a:gs>
              <a:gs pos="63000">
                <a:srgbClr val="F6B644">
                  <a:alpha val="80000"/>
                  <a:lumMod val="9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B9C004B-EB8C-4137-AE48-6410D2712233}"/>
              </a:ext>
            </a:extLst>
          </p:cNvPr>
          <p:cNvCxnSpPr>
            <a:cxnSpLocks/>
          </p:cNvCxnSpPr>
          <p:nvPr/>
        </p:nvCxnSpPr>
        <p:spPr>
          <a:xfrm flipH="1">
            <a:off x="5933824" y="3763213"/>
            <a:ext cx="33588" cy="2925730"/>
          </a:xfrm>
          <a:prstGeom prst="line">
            <a:avLst/>
          </a:prstGeom>
          <a:ln w="28575">
            <a:solidFill>
              <a:srgbClr val="F9E86C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237F24FB-E820-412A-8F02-C001463B481D}"/>
              </a:ext>
            </a:extLst>
          </p:cNvPr>
          <p:cNvSpPr/>
          <p:nvPr/>
        </p:nvSpPr>
        <p:spPr>
          <a:xfrm>
            <a:off x="5838824" y="3634625"/>
            <a:ext cx="257176" cy="257176"/>
          </a:xfrm>
          <a:prstGeom prst="ellipse">
            <a:avLst/>
          </a:prstGeom>
          <a:gradFill>
            <a:gsLst>
              <a:gs pos="23000">
                <a:srgbClr val="F9E86C">
                  <a:lumMod val="100000"/>
                </a:srgbClr>
              </a:gs>
              <a:gs pos="63000">
                <a:srgbClr val="F6B644">
                  <a:alpha val="80000"/>
                  <a:lumMod val="9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87AB437-D39D-4E5F-9643-82E276CB9360}"/>
              </a:ext>
            </a:extLst>
          </p:cNvPr>
          <p:cNvGrpSpPr/>
          <p:nvPr/>
        </p:nvGrpSpPr>
        <p:grpSpPr>
          <a:xfrm>
            <a:off x="1941535" y="3634625"/>
            <a:ext cx="3445668" cy="2717761"/>
            <a:chOff x="1116497" y="4573034"/>
            <a:chExt cx="3445668" cy="2717761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7C0BB61-E01B-45B2-8399-C332F6384D76}"/>
                </a:ext>
              </a:extLst>
            </p:cNvPr>
            <p:cNvSpPr txBox="1"/>
            <p:nvPr/>
          </p:nvSpPr>
          <p:spPr>
            <a:xfrm>
              <a:off x="1116497" y="4982471"/>
              <a:ext cx="34456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1.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百度</a:t>
              </a:r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AI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平台语音识别</a:t>
              </a:r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API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进行语音识别关键字记账。</a:t>
              </a:r>
              <a:endParaRPr lang="en-US" altLang="zh-CN" sz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2.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百度</a:t>
              </a:r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AI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平台通用票据识别</a:t>
              </a:r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API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进行图片记账</a:t>
              </a:r>
              <a:endParaRPr lang="en-US" altLang="zh-CN" sz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。</a:t>
              </a: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3.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百度</a:t>
              </a:r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AI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平台货币识别</a:t>
              </a:r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API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结合阿里云汇率转换</a:t>
              </a:r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API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进行多货币记账。</a:t>
              </a:r>
              <a:endParaRPr lang="en-US" altLang="zh-CN" sz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en-US" altLang="zh-CN" sz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4.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阿里云汇率转换</a:t>
              </a:r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API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：提供人民币、美元、欧元、英镑、日元、韩元等</a:t>
              </a:r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100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多种货币的实时汇率查询；提供汇率转换、单个货币对应的热门货币汇率行情等</a:t>
              </a:r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API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。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11CCB6C-833C-46FF-B8DF-147D7B2D0849}"/>
                </a:ext>
              </a:extLst>
            </p:cNvPr>
            <p:cNvSpPr/>
            <p:nvPr/>
          </p:nvSpPr>
          <p:spPr>
            <a:xfrm>
              <a:off x="1116497" y="4573034"/>
              <a:ext cx="33008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 </a:t>
              </a:r>
              <a:r>
                <a:rPr lang="zh-CN" altLang="en-US" b="1" dirty="0">
                  <a:solidFill>
                    <a:schemeClr val="bg1"/>
                  </a:solidFill>
                </a:rPr>
                <a:t>加值宣言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FE2F769-05FB-4D6D-9063-3CABBA273C45}"/>
              </a:ext>
            </a:extLst>
          </p:cNvPr>
          <p:cNvGrpSpPr/>
          <p:nvPr/>
        </p:nvGrpSpPr>
        <p:grpSpPr>
          <a:xfrm>
            <a:off x="6761703" y="3586241"/>
            <a:ext cx="3445668" cy="3271759"/>
            <a:chOff x="1314701" y="4500524"/>
            <a:chExt cx="3445668" cy="3271759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F432810-CCE2-4415-9A5B-2544A0E34946}"/>
                </a:ext>
              </a:extLst>
            </p:cNvPr>
            <p:cNvSpPr txBox="1"/>
            <p:nvPr/>
          </p:nvSpPr>
          <p:spPr>
            <a:xfrm>
              <a:off x="1314701" y="4909961"/>
              <a:ext cx="3445668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短语音识别</a:t>
              </a:r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API: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 采用领先国际的流式端到端语音语言一体化建模方法，融合百度自然语言处理技术，近场中文普通话识别准确率达</a:t>
              </a:r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98%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。</a:t>
              </a:r>
              <a:endParaRPr lang="en-US" altLang="zh-CN" sz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通用票据识别</a:t>
              </a:r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API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 依托百度云技术实力，提供高可靠性、弹性可伸缩、高并发承载的文字识别服务，服务可用性高达</a:t>
              </a:r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99.99%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。</a:t>
              </a:r>
              <a:endParaRPr lang="en-US" altLang="zh-CN" sz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货币识别</a:t>
              </a:r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API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 基于百度深厚的深度学习和图像检索识别技术，货币识别算法业界领先，准确率高。</a:t>
              </a:r>
              <a:endParaRPr lang="en-US" altLang="zh-CN" sz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汇率转换</a:t>
              </a:r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API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 数据更新实时，准确率能达</a:t>
              </a:r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95%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以上，但是接口不太稳定，会出现返回失败的情况。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EB16BB4-9D8A-4681-B17C-9C36145B8FD7}"/>
                </a:ext>
              </a:extLst>
            </p:cNvPr>
            <p:cNvSpPr/>
            <p:nvPr/>
          </p:nvSpPr>
          <p:spPr>
            <a:xfrm>
              <a:off x="1314701" y="4500524"/>
              <a:ext cx="33008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人工智能概率性与用户痛点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316B15A-F0E4-4D6A-AEB8-F0504D11AF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" t="14467"/>
          <a:stretch/>
        </p:blipFill>
        <p:spPr>
          <a:xfrm>
            <a:off x="2516436" y="269943"/>
            <a:ext cx="7159128" cy="3159057"/>
          </a:xfrm>
          <a:prstGeom prst="rect">
            <a:avLst/>
          </a:prstGeom>
        </p:spPr>
      </p:pic>
      <p:pic>
        <p:nvPicPr>
          <p:cNvPr id="14" name="08">
            <a:hlinkClick r:id="" action="ppaction://media"/>
            <a:extLst>
              <a:ext uri="{FF2B5EF4-FFF2-40B4-BE49-F238E27FC236}">
                <a16:creationId xmlns:a16="http://schemas.microsoft.com/office/drawing/2014/main" id="{9454C2DF-0844-47DC-898F-5BBC477483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9487" y="615312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71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84"/>
    </mc:Choice>
    <mc:Fallback>
      <p:transition spd="slow" advTm="18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9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0" objId="14"/>
        <p14:stopEvt time="18099" objId="14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D40973E-0AA5-40EE-84EA-886BAE129DBB}"/>
              </a:ext>
            </a:extLst>
          </p:cNvPr>
          <p:cNvCxnSpPr>
            <a:cxnSpLocks/>
          </p:cNvCxnSpPr>
          <p:nvPr/>
        </p:nvCxnSpPr>
        <p:spPr>
          <a:xfrm>
            <a:off x="1514751" y="3757717"/>
            <a:ext cx="0" cy="2925730"/>
          </a:xfrm>
          <a:prstGeom prst="line">
            <a:avLst/>
          </a:prstGeom>
          <a:ln w="28575">
            <a:solidFill>
              <a:srgbClr val="F9E86C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66724119-6B94-4705-A162-B7116D05C2D5}"/>
              </a:ext>
            </a:extLst>
          </p:cNvPr>
          <p:cNvSpPr/>
          <p:nvPr/>
        </p:nvSpPr>
        <p:spPr>
          <a:xfrm>
            <a:off x="1386163" y="3629129"/>
            <a:ext cx="257176" cy="257176"/>
          </a:xfrm>
          <a:prstGeom prst="ellipse">
            <a:avLst/>
          </a:prstGeom>
          <a:gradFill>
            <a:gsLst>
              <a:gs pos="23000">
                <a:srgbClr val="F9E86C">
                  <a:lumMod val="100000"/>
                </a:srgbClr>
              </a:gs>
              <a:gs pos="63000">
                <a:srgbClr val="F6B644">
                  <a:alpha val="80000"/>
                  <a:lumMod val="9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B9C004B-EB8C-4137-AE48-6410D2712233}"/>
              </a:ext>
            </a:extLst>
          </p:cNvPr>
          <p:cNvCxnSpPr>
            <a:cxnSpLocks/>
          </p:cNvCxnSpPr>
          <p:nvPr/>
        </p:nvCxnSpPr>
        <p:spPr>
          <a:xfrm flipH="1">
            <a:off x="5933824" y="3763213"/>
            <a:ext cx="33588" cy="2925730"/>
          </a:xfrm>
          <a:prstGeom prst="line">
            <a:avLst/>
          </a:prstGeom>
          <a:ln w="28575">
            <a:solidFill>
              <a:srgbClr val="F9E86C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237F24FB-E820-412A-8F02-C001463B481D}"/>
              </a:ext>
            </a:extLst>
          </p:cNvPr>
          <p:cNvSpPr/>
          <p:nvPr/>
        </p:nvSpPr>
        <p:spPr>
          <a:xfrm>
            <a:off x="5838824" y="3634625"/>
            <a:ext cx="257176" cy="257176"/>
          </a:xfrm>
          <a:prstGeom prst="ellipse">
            <a:avLst/>
          </a:prstGeom>
          <a:gradFill>
            <a:gsLst>
              <a:gs pos="23000">
                <a:srgbClr val="F9E86C">
                  <a:lumMod val="100000"/>
                </a:srgbClr>
              </a:gs>
              <a:gs pos="63000">
                <a:srgbClr val="F6B644">
                  <a:alpha val="80000"/>
                  <a:lumMod val="9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87AB437-D39D-4E5F-9643-82E276CB9360}"/>
              </a:ext>
            </a:extLst>
          </p:cNvPr>
          <p:cNvGrpSpPr/>
          <p:nvPr/>
        </p:nvGrpSpPr>
        <p:grpSpPr>
          <a:xfrm>
            <a:off x="1941535" y="3634625"/>
            <a:ext cx="3445668" cy="3087093"/>
            <a:chOff x="1116497" y="4573034"/>
            <a:chExt cx="3445668" cy="3087093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7C0BB61-E01B-45B2-8399-C332F6384D76}"/>
                </a:ext>
              </a:extLst>
            </p:cNvPr>
            <p:cNvSpPr txBox="1"/>
            <p:nvPr/>
          </p:nvSpPr>
          <p:spPr>
            <a:xfrm>
              <a:off x="1116497" y="4982471"/>
              <a:ext cx="344566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痛点一：用户需要快速知道自己手上的货币是什么货币。</a:t>
              </a:r>
              <a:endParaRPr lang="en-US" altLang="zh-CN" sz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采用货币识别，迅速识别出手上的货币</a:t>
              </a:r>
              <a:endParaRPr lang="en-US" altLang="zh-CN" sz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痛点二：用户不懂得操作记账分类。</a:t>
              </a:r>
              <a:endParaRPr lang="en-US" altLang="zh-CN" sz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采用语音识别记账，不需要动手指也能帮你自动归类</a:t>
              </a:r>
              <a:endParaRPr lang="en-US" altLang="zh-CN" sz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痛点三：用户的小票出现非人为污损，无法进行记账。</a:t>
              </a:r>
              <a:endParaRPr lang="en-US" altLang="zh-CN" sz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通用票据识别</a:t>
              </a:r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API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对于油墨略微污损的文字提供更高的识别率</a:t>
              </a:r>
              <a:endParaRPr lang="en-US" altLang="zh-CN" sz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痛点四：用户普通话不标准，需要采用方言进行语音记帐。</a:t>
              </a:r>
              <a:endParaRPr lang="en-US" altLang="zh-CN" sz="1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百度短语音支持普通话和略带口音的中文识别，支持粤语、四川话方言识别。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11CCB6C-833C-46FF-B8DF-147D7B2D0849}"/>
                </a:ext>
              </a:extLst>
            </p:cNvPr>
            <p:cNvSpPr/>
            <p:nvPr/>
          </p:nvSpPr>
          <p:spPr>
            <a:xfrm>
              <a:off x="1116497" y="4573034"/>
              <a:ext cx="33008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核心价值与用户痛点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FE2F769-05FB-4D6D-9063-3CABBA273C45}"/>
              </a:ext>
            </a:extLst>
          </p:cNvPr>
          <p:cNvGrpSpPr/>
          <p:nvPr/>
        </p:nvGrpSpPr>
        <p:grpSpPr>
          <a:xfrm>
            <a:off x="6761703" y="3586241"/>
            <a:ext cx="4310674" cy="3456425"/>
            <a:chOff x="1314701" y="4500524"/>
            <a:chExt cx="3445668" cy="3456425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F432810-CCE2-4415-9A5B-2544A0E34946}"/>
                </a:ext>
              </a:extLst>
            </p:cNvPr>
            <p:cNvSpPr txBox="1"/>
            <p:nvPr/>
          </p:nvSpPr>
          <p:spPr>
            <a:xfrm>
              <a:off x="1314701" y="4909961"/>
              <a:ext cx="3445668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核心功能排序</a:t>
              </a: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1.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语音记账：通过说话进行记账，不需要用户进行过多操作。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短语音识别：识别用户话语中的关键字，并将其转化成文本，自动归类到所属的记账分类。</a:t>
              </a: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2.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图片记账：通过拍摄或者上传本地图片进行记账，不需要用户重复记账。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通用票据识别：识别出票据中的文字，通过关键字检测将相应消费归类到所属记账分类。</a:t>
              </a: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3.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多货币记账：将其他货币自动转换成人民币进行记账，免除用户计算汇率的烦恼。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货币识别：识别用户所使用的货币，方便进行记账。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汇率转换：实时进行汇率转换，并将结果反馈成文字到</a:t>
              </a:r>
              <a:r>
                <a:rPr lang="en-US" altLang="zh-CN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APP</a:t>
              </a:r>
              <a:r>
                <a:rPr lang="zh-CN" altLang="en-US" sz="12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上，文字通过关键字识别后进行记账。与短语音识别一起使用。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EB16BB4-9D8A-4681-B17C-9C36145B8FD7}"/>
                </a:ext>
              </a:extLst>
            </p:cNvPr>
            <p:cNvSpPr/>
            <p:nvPr/>
          </p:nvSpPr>
          <p:spPr>
            <a:xfrm>
              <a:off x="1314701" y="4500524"/>
              <a:ext cx="33008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需求列表与人工智能</a:t>
              </a:r>
              <a:r>
                <a:rPr lang="en-US" altLang="zh-CN" b="1" dirty="0">
                  <a:solidFill>
                    <a:schemeClr val="bg1"/>
                  </a:solidFill>
                </a:rPr>
                <a:t>API</a:t>
              </a:r>
              <a:r>
                <a:rPr lang="zh-CN" altLang="en-US" b="1" dirty="0">
                  <a:solidFill>
                    <a:schemeClr val="bg1"/>
                  </a:solidFill>
                </a:rPr>
                <a:t>加值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316B15A-F0E4-4D6A-AEB8-F0504D11AF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" t="14467"/>
          <a:stretch/>
        </p:blipFill>
        <p:spPr>
          <a:xfrm>
            <a:off x="2516436" y="269943"/>
            <a:ext cx="7159128" cy="31590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0E3A33-9F8B-4CC7-AE8F-C745D92FA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4BBBB70-EA7D-49D3-A59A-4FE5A3B36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09">
            <a:hlinkClick r:id="" action="ppaction://media"/>
            <a:extLst>
              <a:ext uri="{FF2B5EF4-FFF2-40B4-BE49-F238E27FC236}">
                <a16:creationId xmlns:a16="http://schemas.microsoft.com/office/drawing/2014/main" id="{11DF1602-ECB6-4AC4-8E61-D307D60A23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8590" y="619608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8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87"/>
    </mc:Choice>
    <mc:Fallback>
      <p:transition spd="slow" advTm="21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7"/>
        <p14:stopEvt time="21087" objId="7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0.0,&quot;FooterHeight&quot;:0.0,&quot;SideMargin&quot;:7.5,&quot;TopMargin&quot;:7.0,&quot;BottomMargin&quot;:7.0,&quot;IntervalMargin&quot;:0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1401</Words>
  <Application>Microsoft Office PowerPoint</Application>
  <PresentationFormat>宽屏</PresentationFormat>
  <Paragraphs>130</Paragraphs>
  <Slides>20</Slides>
  <Notes>0</Notes>
  <HiddenSlides>0</HiddenSlides>
  <MMClips>20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Franklin Gothic Medium</vt:lpstr>
      <vt:lpstr>Arial</vt:lpstr>
      <vt:lpstr>Kozuka Gothic Pr6N B</vt:lpstr>
      <vt:lpstr>Calibri Light</vt:lpstr>
      <vt:lpstr>微软雅黑</vt:lpstr>
      <vt:lpstr>宋体</vt:lpstr>
      <vt:lpstr>等线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阿豆PPT</dc:creator>
  <cp:keywords>51PPT模板网</cp:keywords>
  <dc:description>www.51pptmoban.com</dc:description>
  <cp:lastModifiedBy>龙 猫</cp:lastModifiedBy>
  <cp:revision>63</cp:revision>
  <dcterms:created xsi:type="dcterms:W3CDTF">2019-09-18T06:48:20Z</dcterms:created>
  <dcterms:modified xsi:type="dcterms:W3CDTF">2020-01-09T16:03:25Z</dcterms:modified>
</cp:coreProperties>
</file>